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5"/>
  </p:notesMasterIdLst>
  <p:handoutMasterIdLst>
    <p:handoutMasterId r:id="rId26"/>
  </p:handoutMasterIdLst>
  <p:sldIdLst>
    <p:sldId id="269" r:id="rId3"/>
    <p:sldId id="397" r:id="rId4"/>
    <p:sldId id="391" r:id="rId5"/>
    <p:sldId id="380" r:id="rId6"/>
    <p:sldId id="270" r:id="rId7"/>
    <p:sldId id="381" r:id="rId8"/>
    <p:sldId id="369" r:id="rId9"/>
    <p:sldId id="382" r:id="rId10"/>
    <p:sldId id="384" r:id="rId11"/>
    <p:sldId id="385" r:id="rId12"/>
    <p:sldId id="386" r:id="rId13"/>
    <p:sldId id="387" r:id="rId14"/>
    <p:sldId id="388" r:id="rId15"/>
    <p:sldId id="383" r:id="rId16"/>
    <p:sldId id="390" r:id="rId17"/>
    <p:sldId id="394" r:id="rId18"/>
    <p:sldId id="389" r:id="rId19"/>
    <p:sldId id="396" r:id="rId20"/>
    <p:sldId id="398" r:id="rId21"/>
    <p:sldId id="401" r:id="rId22"/>
    <p:sldId id="399" r:id="rId23"/>
    <p:sldId id="400" r:id="rId24"/>
  </p:sldIdLst>
  <p:sldSz cx="9144000" cy="6858000" type="screen4x3"/>
  <p:notesSz cx="6900863" cy="9291638"/>
  <p:embeddedFontLst>
    <p:embeddedFont>
      <p:font typeface="Calibri" pitchFamily="34" charset="0"/>
      <p:regular r:id="rId27"/>
      <p:bold r:id="rId28"/>
      <p:italic r:id="rId29"/>
      <p:boldItalic r:id="rId30"/>
    </p:embeddedFont>
    <p:embeddedFont>
      <p:font typeface="ＭＳ Ｐゴシック" pitchFamily="34" charset="-128"/>
      <p:regular r:id="rId31"/>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9"/>
    <a:srgbClr val="006EB4"/>
    <a:srgbClr val="0069B4"/>
    <a:srgbClr val="0067B4"/>
    <a:srgbClr val="005596"/>
    <a:srgbClr val="F5A609"/>
    <a:srgbClr val="FEF1E8"/>
    <a:srgbClr val="FFF6ED"/>
    <a:srgbClr val="FEF3EC"/>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591" autoAdjust="0"/>
    <p:restoredTop sz="94494" autoAdjust="0"/>
  </p:normalViewPr>
  <p:slideViewPr>
    <p:cSldViewPr>
      <p:cViewPr>
        <p:scale>
          <a:sx n="100" d="100"/>
          <a:sy n="100" d="100"/>
        </p:scale>
        <p:origin x="-282" y="276"/>
      </p:cViewPr>
      <p:guideLst>
        <p:guide orient="horz" pos="4224"/>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8" d="100"/>
          <a:sy n="98" d="100"/>
        </p:scale>
        <p:origin x="-3564" y="-96"/>
      </p:cViewPr>
      <p:guideLst>
        <p:guide orient="horz" pos="2927"/>
        <p:guide pos="217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6C2DD-E684-4C3C-8841-89B98797B39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F2F463D-1B9B-4370-A7A4-10187DE0B374}">
      <dgm:prSet phldrT="[Text]"/>
      <dgm:spPr/>
      <dgm:t>
        <a:bodyPr/>
        <a:lstStyle/>
        <a:p>
          <a:r>
            <a:rPr lang="en-US" dirty="0" smtClean="0"/>
            <a:t>Petitioned </a:t>
          </a:r>
          <a:endParaRPr lang="en-US" dirty="0"/>
        </a:p>
      </dgm:t>
    </dgm:pt>
    <dgm:pt modelId="{44FC74FF-5E11-4323-8F69-9F5217BB243B}" type="parTrans" cxnId="{B22DE784-AED4-4505-B7CF-A8108AA94CC3}">
      <dgm:prSet/>
      <dgm:spPr/>
      <dgm:t>
        <a:bodyPr/>
        <a:lstStyle/>
        <a:p>
          <a:endParaRPr lang="en-US"/>
        </a:p>
      </dgm:t>
    </dgm:pt>
    <dgm:pt modelId="{C3BEE909-0097-463D-A780-F37449F7773D}" type="sibTrans" cxnId="{B22DE784-AED4-4505-B7CF-A8108AA94CC3}">
      <dgm:prSet/>
      <dgm:spPr/>
      <dgm:t>
        <a:bodyPr/>
        <a:lstStyle/>
        <a:p>
          <a:endParaRPr lang="en-US"/>
        </a:p>
      </dgm:t>
    </dgm:pt>
    <dgm:pt modelId="{CBC4036A-E12C-421D-9C83-A5F171538E6F}">
      <dgm:prSet phldrT="[Text]"/>
      <dgm:spPr/>
      <dgm:t>
        <a:bodyPr/>
        <a:lstStyle/>
        <a:p>
          <a:r>
            <a:rPr lang="en-US" dirty="0" smtClean="0"/>
            <a:t>Warranted</a:t>
          </a:r>
          <a:endParaRPr lang="en-US" dirty="0"/>
        </a:p>
      </dgm:t>
    </dgm:pt>
    <dgm:pt modelId="{CE43E396-C1E2-4679-87D9-D91D0E033F3A}" type="parTrans" cxnId="{03FF08DE-FDCE-49E6-9047-6B2E5B6C6CFB}">
      <dgm:prSet/>
      <dgm:spPr/>
      <dgm:t>
        <a:bodyPr/>
        <a:lstStyle/>
        <a:p>
          <a:endParaRPr lang="en-US"/>
        </a:p>
      </dgm:t>
    </dgm:pt>
    <dgm:pt modelId="{93FABA9D-0776-4D35-9D80-BEC7B17D52D1}" type="sibTrans" cxnId="{03FF08DE-FDCE-49E6-9047-6B2E5B6C6CFB}">
      <dgm:prSet/>
      <dgm:spPr/>
      <dgm:t>
        <a:bodyPr/>
        <a:lstStyle/>
        <a:p>
          <a:endParaRPr lang="en-US"/>
        </a:p>
      </dgm:t>
    </dgm:pt>
    <dgm:pt modelId="{8FDCE0B9-CF0D-4408-A539-CCEFC28CBA05}">
      <dgm:prSet phldrT="[Text]"/>
      <dgm:spPr/>
      <dgm:t>
        <a:bodyPr/>
        <a:lstStyle/>
        <a:p>
          <a:r>
            <a:rPr lang="en-US" dirty="0" smtClean="0"/>
            <a:t>Proposed</a:t>
          </a:r>
          <a:endParaRPr lang="en-US" dirty="0"/>
        </a:p>
      </dgm:t>
    </dgm:pt>
    <dgm:pt modelId="{DD2A954F-7E48-42F0-9F7D-1A3D62EB1A6F}" type="parTrans" cxnId="{217560D7-B294-49F8-85B8-1BB5CF46A977}">
      <dgm:prSet/>
      <dgm:spPr/>
      <dgm:t>
        <a:bodyPr/>
        <a:lstStyle/>
        <a:p>
          <a:endParaRPr lang="en-US"/>
        </a:p>
      </dgm:t>
    </dgm:pt>
    <dgm:pt modelId="{B403A06D-FD17-4794-92DA-F124AC75FD98}" type="sibTrans" cxnId="{217560D7-B294-49F8-85B8-1BB5CF46A977}">
      <dgm:prSet/>
      <dgm:spPr/>
      <dgm:t>
        <a:bodyPr/>
        <a:lstStyle/>
        <a:p>
          <a:endParaRPr lang="en-US"/>
        </a:p>
      </dgm:t>
    </dgm:pt>
    <dgm:pt modelId="{25CFFBEE-5667-42DD-8EA7-DD1F6031E2C2}">
      <dgm:prSet phldrT="[Text]"/>
      <dgm:spPr/>
      <dgm:t>
        <a:bodyPr/>
        <a:lstStyle/>
        <a:p>
          <a:r>
            <a:rPr lang="en-US" dirty="0" smtClean="0"/>
            <a:t>Candidate</a:t>
          </a:r>
          <a:endParaRPr lang="en-US" dirty="0"/>
        </a:p>
      </dgm:t>
    </dgm:pt>
    <dgm:pt modelId="{8010B57D-A5B2-494D-9E18-6634750DBAD4}" type="parTrans" cxnId="{7FD0A569-D2E5-4524-83CE-F082BCE962A2}">
      <dgm:prSet/>
      <dgm:spPr/>
      <dgm:t>
        <a:bodyPr/>
        <a:lstStyle/>
        <a:p>
          <a:endParaRPr lang="en-US"/>
        </a:p>
      </dgm:t>
    </dgm:pt>
    <dgm:pt modelId="{86CCAD22-324E-4A6B-A0D1-13A6FBC0F177}" type="sibTrans" cxnId="{7FD0A569-D2E5-4524-83CE-F082BCE962A2}">
      <dgm:prSet/>
      <dgm:spPr/>
      <dgm:t>
        <a:bodyPr/>
        <a:lstStyle/>
        <a:p>
          <a:endParaRPr lang="en-US"/>
        </a:p>
      </dgm:t>
    </dgm:pt>
    <dgm:pt modelId="{46F410E1-059B-4C17-ABD3-74F168C5A103}">
      <dgm:prSet phldrT="[Text]"/>
      <dgm:spPr/>
      <dgm:t>
        <a:bodyPr/>
        <a:lstStyle/>
        <a:p>
          <a:r>
            <a:rPr lang="en-US" dirty="0" smtClean="0"/>
            <a:t>Threatened/</a:t>
          </a:r>
        </a:p>
        <a:p>
          <a:r>
            <a:rPr lang="en-US" dirty="0" smtClean="0"/>
            <a:t>Critical Habitat</a:t>
          </a:r>
          <a:endParaRPr lang="en-US" dirty="0"/>
        </a:p>
      </dgm:t>
    </dgm:pt>
    <dgm:pt modelId="{6D076252-7C36-42DC-B118-FE6A0F4F4742}" type="parTrans" cxnId="{6F7E2DA9-9383-4A25-A211-5C32BE5548BE}">
      <dgm:prSet/>
      <dgm:spPr/>
      <dgm:t>
        <a:bodyPr/>
        <a:lstStyle/>
        <a:p>
          <a:endParaRPr lang="en-US"/>
        </a:p>
      </dgm:t>
    </dgm:pt>
    <dgm:pt modelId="{F1606B05-EEF3-47B9-925B-BBB8DAE32C42}" type="sibTrans" cxnId="{6F7E2DA9-9383-4A25-A211-5C32BE5548BE}">
      <dgm:prSet/>
      <dgm:spPr/>
      <dgm:t>
        <a:bodyPr/>
        <a:lstStyle/>
        <a:p>
          <a:endParaRPr lang="en-US"/>
        </a:p>
      </dgm:t>
    </dgm:pt>
    <dgm:pt modelId="{622906C0-278D-4BB2-AA51-EFC376D61C30}">
      <dgm:prSet phldrT="[Text]"/>
      <dgm:spPr/>
      <dgm:t>
        <a:bodyPr/>
        <a:lstStyle/>
        <a:p>
          <a:r>
            <a:rPr lang="en-US" dirty="0" smtClean="0"/>
            <a:t>Endangered/ Critical Habitat</a:t>
          </a:r>
          <a:endParaRPr lang="en-US" dirty="0"/>
        </a:p>
      </dgm:t>
    </dgm:pt>
    <dgm:pt modelId="{4A407A45-FAE5-4BF1-89B1-5DE1AA8DCE42}" type="parTrans" cxnId="{714C1473-3229-4FB6-89D1-DE752B8AAD9F}">
      <dgm:prSet/>
      <dgm:spPr/>
      <dgm:t>
        <a:bodyPr/>
        <a:lstStyle/>
        <a:p>
          <a:endParaRPr lang="en-US"/>
        </a:p>
      </dgm:t>
    </dgm:pt>
    <dgm:pt modelId="{54B52BC7-B5A0-4551-9666-92D3A26A43DA}" type="sibTrans" cxnId="{714C1473-3229-4FB6-89D1-DE752B8AAD9F}">
      <dgm:prSet/>
      <dgm:spPr/>
      <dgm:t>
        <a:bodyPr/>
        <a:lstStyle/>
        <a:p>
          <a:endParaRPr lang="en-US"/>
        </a:p>
      </dgm:t>
    </dgm:pt>
    <dgm:pt modelId="{D2E2CB89-2CDB-441A-AC84-4A525C12BFAD}">
      <dgm:prSet phldrT="[Text]"/>
      <dgm:spPr/>
      <dgm:t>
        <a:bodyPr/>
        <a:lstStyle/>
        <a:p>
          <a:r>
            <a:rPr lang="en-US" dirty="0" smtClean="0"/>
            <a:t>Not Warranted</a:t>
          </a:r>
          <a:endParaRPr lang="en-US" dirty="0"/>
        </a:p>
      </dgm:t>
    </dgm:pt>
    <dgm:pt modelId="{BCBCFD23-3BB1-40BB-9D5C-530A9DA4E0A9}" type="sibTrans" cxnId="{E1380873-3BD0-4D69-85C5-2FA455531350}">
      <dgm:prSet/>
      <dgm:spPr/>
      <dgm:t>
        <a:bodyPr/>
        <a:lstStyle/>
        <a:p>
          <a:endParaRPr lang="en-US"/>
        </a:p>
      </dgm:t>
    </dgm:pt>
    <dgm:pt modelId="{0DB7EB62-CB8E-4716-A0A9-FB34587D7BC5}" type="parTrans" cxnId="{E1380873-3BD0-4D69-85C5-2FA455531350}">
      <dgm:prSet/>
      <dgm:spPr/>
      <dgm:t>
        <a:bodyPr/>
        <a:lstStyle/>
        <a:p>
          <a:endParaRPr lang="en-US"/>
        </a:p>
      </dgm:t>
    </dgm:pt>
    <dgm:pt modelId="{6803A545-2EDA-4386-ADCA-A6D46137E935}">
      <dgm:prSet phldrT="[Text]"/>
      <dgm:spPr/>
      <dgm:t>
        <a:bodyPr/>
        <a:lstStyle/>
        <a:p>
          <a:r>
            <a:rPr lang="en-US" dirty="0" smtClean="0"/>
            <a:t>Final Listing, Withdrawal, or Extension</a:t>
          </a:r>
          <a:endParaRPr lang="en-US" dirty="0"/>
        </a:p>
      </dgm:t>
    </dgm:pt>
    <dgm:pt modelId="{98662741-DFBC-4642-9364-60B3201D5D9B}" type="parTrans" cxnId="{8FB5BD5B-792D-4F36-BE7F-3E2DCC817614}">
      <dgm:prSet/>
      <dgm:spPr/>
      <dgm:t>
        <a:bodyPr/>
        <a:lstStyle/>
        <a:p>
          <a:endParaRPr lang="en-US"/>
        </a:p>
      </dgm:t>
    </dgm:pt>
    <dgm:pt modelId="{2C81F0E9-9934-4F1F-BC15-4F1F65500EC9}" type="sibTrans" cxnId="{8FB5BD5B-792D-4F36-BE7F-3E2DCC817614}">
      <dgm:prSet/>
      <dgm:spPr/>
      <dgm:t>
        <a:bodyPr/>
        <a:lstStyle/>
        <a:p>
          <a:endParaRPr lang="en-US"/>
        </a:p>
      </dgm:t>
    </dgm:pt>
    <dgm:pt modelId="{4FC1441A-1B07-4354-A7FA-AD323B527EE4}">
      <dgm:prSet phldrT="[Text]"/>
      <dgm:spPr/>
      <dgm:t>
        <a:bodyPr/>
        <a:lstStyle/>
        <a:p>
          <a:r>
            <a:rPr lang="en-US" dirty="0" smtClean="0"/>
            <a:t>Final Listing, Withdrawal, or Extension</a:t>
          </a:r>
          <a:endParaRPr lang="en-US" dirty="0"/>
        </a:p>
      </dgm:t>
    </dgm:pt>
    <dgm:pt modelId="{994BF194-3E46-4596-881E-97E0484026D5}" type="parTrans" cxnId="{4FCBFFE0-E3E3-45DC-8A78-B5D786F1E391}">
      <dgm:prSet/>
      <dgm:spPr/>
      <dgm:t>
        <a:bodyPr/>
        <a:lstStyle/>
        <a:p>
          <a:endParaRPr lang="en-US"/>
        </a:p>
      </dgm:t>
    </dgm:pt>
    <dgm:pt modelId="{A0BA47A5-18FF-436C-867C-828A396CB670}" type="sibTrans" cxnId="{4FCBFFE0-E3E3-45DC-8A78-B5D786F1E391}">
      <dgm:prSet/>
      <dgm:spPr/>
      <dgm:t>
        <a:bodyPr/>
        <a:lstStyle/>
        <a:p>
          <a:endParaRPr lang="en-US"/>
        </a:p>
      </dgm:t>
    </dgm:pt>
    <dgm:pt modelId="{5D756FF8-A8CC-4ACC-A9C5-08CE40C26E4B}" type="pres">
      <dgm:prSet presAssocID="{2856C2DD-E684-4C3C-8841-89B98797B39C}" presName="hierChild1" presStyleCnt="0">
        <dgm:presLayoutVars>
          <dgm:chPref val="1"/>
          <dgm:dir/>
          <dgm:animOne val="branch"/>
          <dgm:animLvl val="lvl"/>
          <dgm:resizeHandles/>
        </dgm:presLayoutVars>
      </dgm:prSet>
      <dgm:spPr/>
      <dgm:t>
        <a:bodyPr/>
        <a:lstStyle/>
        <a:p>
          <a:endParaRPr lang="en-US"/>
        </a:p>
      </dgm:t>
    </dgm:pt>
    <dgm:pt modelId="{F778B063-6316-4A91-B9D6-D2070222D866}" type="pres">
      <dgm:prSet presAssocID="{AF2F463D-1B9B-4370-A7A4-10187DE0B374}" presName="hierRoot1" presStyleCnt="0"/>
      <dgm:spPr/>
    </dgm:pt>
    <dgm:pt modelId="{6B109D90-9107-4478-AE47-FE1B4387636A}" type="pres">
      <dgm:prSet presAssocID="{AF2F463D-1B9B-4370-A7A4-10187DE0B374}" presName="composite" presStyleCnt="0"/>
      <dgm:spPr/>
    </dgm:pt>
    <dgm:pt modelId="{75DE1998-F4AE-44D8-8508-7A5285892417}" type="pres">
      <dgm:prSet presAssocID="{AF2F463D-1B9B-4370-A7A4-10187DE0B374}" presName="background" presStyleLbl="node0" presStyleIdx="0" presStyleCnt="1"/>
      <dgm:spPr/>
    </dgm:pt>
    <dgm:pt modelId="{CD4F4975-0EE3-4A27-B06F-EAA41148BCD2}" type="pres">
      <dgm:prSet presAssocID="{AF2F463D-1B9B-4370-A7A4-10187DE0B374}" presName="text" presStyleLbl="fgAcc0" presStyleIdx="0" presStyleCnt="1">
        <dgm:presLayoutVars>
          <dgm:chPref val="3"/>
        </dgm:presLayoutVars>
      </dgm:prSet>
      <dgm:spPr/>
      <dgm:t>
        <a:bodyPr/>
        <a:lstStyle/>
        <a:p>
          <a:endParaRPr lang="en-US"/>
        </a:p>
      </dgm:t>
    </dgm:pt>
    <dgm:pt modelId="{90E92CA4-17B8-4FCE-BFE1-68FC6F399266}" type="pres">
      <dgm:prSet presAssocID="{AF2F463D-1B9B-4370-A7A4-10187DE0B374}" presName="hierChild2" presStyleCnt="0"/>
      <dgm:spPr/>
    </dgm:pt>
    <dgm:pt modelId="{A0408AC2-62C3-4487-B89B-1D05D6A2649B}" type="pres">
      <dgm:prSet presAssocID="{CE43E396-C1E2-4679-87D9-D91D0E033F3A}" presName="Name10" presStyleLbl="parChTrans1D2" presStyleIdx="0" presStyleCnt="2"/>
      <dgm:spPr/>
      <dgm:t>
        <a:bodyPr/>
        <a:lstStyle/>
        <a:p>
          <a:endParaRPr lang="en-US"/>
        </a:p>
      </dgm:t>
    </dgm:pt>
    <dgm:pt modelId="{C94D6EA2-6B1F-4179-B1BF-247FFB4DEE60}" type="pres">
      <dgm:prSet presAssocID="{CBC4036A-E12C-421D-9C83-A5F171538E6F}" presName="hierRoot2" presStyleCnt="0"/>
      <dgm:spPr/>
    </dgm:pt>
    <dgm:pt modelId="{CB6E272C-3075-446C-BF63-F1E11026FB64}" type="pres">
      <dgm:prSet presAssocID="{CBC4036A-E12C-421D-9C83-A5F171538E6F}" presName="composite2" presStyleCnt="0"/>
      <dgm:spPr/>
    </dgm:pt>
    <dgm:pt modelId="{9088A540-0539-474D-BC3B-2910542AA4E3}" type="pres">
      <dgm:prSet presAssocID="{CBC4036A-E12C-421D-9C83-A5F171538E6F}" presName="background2" presStyleLbl="node2" presStyleIdx="0" presStyleCnt="2"/>
      <dgm:spPr/>
    </dgm:pt>
    <dgm:pt modelId="{AC155464-59AA-4FEA-8A6A-71FEFCFA27F5}" type="pres">
      <dgm:prSet presAssocID="{CBC4036A-E12C-421D-9C83-A5F171538E6F}" presName="text2" presStyleLbl="fgAcc2" presStyleIdx="0" presStyleCnt="2">
        <dgm:presLayoutVars>
          <dgm:chPref val="3"/>
        </dgm:presLayoutVars>
      </dgm:prSet>
      <dgm:spPr/>
      <dgm:t>
        <a:bodyPr/>
        <a:lstStyle/>
        <a:p>
          <a:endParaRPr lang="en-US"/>
        </a:p>
      </dgm:t>
    </dgm:pt>
    <dgm:pt modelId="{386F0757-78B4-4FED-BA1C-7E55D3D6FD48}" type="pres">
      <dgm:prSet presAssocID="{CBC4036A-E12C-421D-9C83-A5F171538E6F}" presName="hierChild3" presStyleCnt="0"/>
      <dgm:spPr/>
    </dgm:pt>
    <dgm:pt modelId="{BAEF58DD-1D3D-4086-947A-EB52314D0268}" type="pres">
      <dgm:prSet presAssocID="{DD2A954F-7E48-42F0-9F7D-1A3D62EB1A6F}" presName="Name17" presStyleLbl="parChTrans1D3" presStyleIdx="0" presStyleCnt="2"/>
      <dgm:spPr/>
      <dgm:t>
        <a:bodyPr/>
        <a:lstStyle/>
        <a:p>
          <a:endParaRPr lang="en-US"/>
        </a:p>
      </dgm:t>
    </dgm:pt>
    <dgm:pt modelId="{D28B2DFA-687B-47F1-856F-5C94C8F1D714}" type="pres">
      <dgm:prSet presAssocID="{8FDCE0B9-CF0D-4408-A539-CCEFC28CBA05}" presName="hierRoot3" presStyleCnt="0"/>
      <dgm:spPr/>
    </dgm:pt>
    <dgm:pt modelId="{E905F9D1-3CC6-4278-80A8-2939559011C0}" type="pres">
      <dgm:prSet presAssocID="{8FDCE0B9-CF0D-4408-A539-CCEFC28CBA05}" presName="composite3" presStyleCnt="0"/>
      <dgm:spPr/>
    </dgm:pt>
    <dgm:pt modelId="{D9865DB7-CECB-49FA-8DCA-7D199712D375}" type="pres">
      <dgm:prSet presAssocID="{8FDCE0B9-CF0D-4408-A539-CCEFC28CBA05}" presName="background3" presStyleLbl="node3" presStyleIdx="0" presStyleCnt="2"/>
      <dgm:spPr/>
    </dgm:pt>
    <dgm:pt modelId="{2625EC35-EC4D-4548-B8F9-DAA2809E78B7}" type="pres">
      <dgm:prSet presAssocID="{8FDCE0B9-CF0D-4408-A539-CCEFC28CBA05}" presName="text3" presStyleLbl="fgAcc3" presStyleIdx="0" presStyleCnt="2">
        <dgm:presLayoutVars>
          <dgm:chPref val="3"/>
        </dgm:presLayoutVars>
      </dgm:prSet>
      <dgm:spPr/>
      <dgm:t>
        <a:bodyPr/>
        <a:lstStyle/>
        <a:p>
          <a:endParaRPr lang="en-US"/>
        </a:p>
      </dgm:t>
    </dgm:pt>
    <dgm:pt modelId="{12BE3DCF-B325-47B9-BFB3-83AB8A1E78B5}" type="pres">
      <dgm:prSet presAssocID="{8FDCE0B9-CF0D-4408-A539-CCEFC28CBA05}" presName="hierChild4" presStyleCnt="0"/>
      <dgm:spPr/>
    </dgm:pt>
    <dgm:pt modelId="{15B003B5-852F-4E69-ADE5-679F5A1B5EB5}" type="pres">
      <dgm:prSet presAssocID="{6D076252-7C36-42DC-B118-FE6A0F4F4742}" presName="Name23" presStyleLbl="parChTrans1D4" presStyleIdx="0" presStyleCnt="4"/>
      <dgm:spPr/>
      <dgm:t>
        <a:bodyPr/>
        <a:lstStyle/>
        <a:p>
          <a:endParaRPr lang="en-US"/>
        </a:p>
      </dgm:t>
    </dgm:pt>
    <dgm:pt modelId="{F2C09EF3-F114-427C-99C9-8B9ACAF9ADE5}" type="pres">
      <dgm:prSet presAssocID="{46F410E1-059B-4C17-ABD3-74F168C5A103}" presName="hierRoot4" presStyleCnt="0"/>
      <dgm:spPr/>
    </dgm:pt>
    <dgm:pt modelId="{86E17005-FA0B-4F41-9797-2619C6152155}" type="pres">
      <dgm:prSet presAssocID="{46F410E1-059B-4C17-ABD3-74F168C5A103}" presName="composite4" presStyleCnt="0"/>
      <dgm:spPr/>
    </dgm:pt>
    <dgm:pt modelId="{808A5DBC-5AFB-464C-9E8D-FB031552EDCE}" type="pres">
      <dgm:prSet presAssocID="{46F410E1-059B-4C17-ABD3-74F168C5A103}" presName="background4" presStyleLbl="node4" presStyleIdx="0" presStyleCnt="4"/>
      <dgm:spPr/>
    </dgm:pt>
    <dgm:pt modelId="{9EE9A4C8-C8C2-41C9-ADED-17F8CDAE29D3}" type="pres">
      <dgm:prSet presAssocID="{46F410E1-059B-4C17-ABD3-74F168C5A103}" presName="text4" presStyleLbl="fgAcc4" presStyleIdx="0" presStyleCnt="4">
        <dgm:presLayoutVars>
          <dgm:chPref val="3"/>
        </dgm:presLayoutVars>
      </dgm:prSet>
      <dgm:spPr/>
      <dgm:t>
        <a:bodyPr/>
        <a:lstStyle/>
        <a:p>
          <a:endParaRPr lang="en-US"/>
        </a:p>
      </dgm:t>
    </dgm:pt>
    <dgm:pt modelId="{5004D2F2-BE3E-43D7-AACB-9157DB6BBFC9}" type="pres">
      <dgm:prSet presAssocID="{46F410E1-059B-4C17-ABD3-74F168C5A103}" presName="hierChild5" presStyleCnt="0"/>
      <dgm:spPr/>
    </dgm:pt>
    <dgm:pt modelId="{7FEC4BE7-66A2-47AA-979E-687D9D23ECFD}" type="pres">
      <dgm:prSet presAssocID="{994BF194-3E46-4596-881E-97E0484026D5}" presName="Name23" presStyleLbl="parChTrans1D4" presStyleIdx="1" presStyleCnt="4"/>
      <dgm:spPr/>
      <dgm:t>
        <a:bodyPr/>
        <a:lstStyle/>
        <a:p>
          <a:endParaRPr lang="en-US"/>
        </a:p>
      </dgm:t>
    </dgm:pt>
    <dgm:pt modelId="{5022C7CF-33B9-4020-91D2-6AC531F2A935}" type="pres">
      <dgm:prSet presAssocID="{4FC1441A-1B07-4354-A7FA-AD323B527EE4}" presName="hierRoot4" presStyleCnt="0"/>
      <dgm:spPr/>
    </dgm:pt>
    <dgm:pt modelId="{C16BF2EF-A1F3-4FE3-B291-02437F913450}" type="pres">
      <dgm:prSet presAssocID="{4FC1441A-1B07-4354-A7FA-AD323B527EE4}" presName="composite4" presStyleCnt="0"/>
      <dgm:spPr/>
    </dgm:pt>
    <dgm:pt modelId="{36A1FB53-C915-4DAE-91E7-2112509894AF}" type="pres">
      <dgm:prSet presAssocID="{4FC1441A-1B07-4354-A7FA-AD323B527EE4}" presName="background4" presStyleLbl="node4" presStyleIdx="1" presStyleCnt="4"/>
      <dgm:spPr/>
    </dgm:pt>
    <dgm:pt modelId="{94E49086-7904-4BA2-90A5-B6F1E42D65EC}" type="pres">
      <dgm:prSet presAssocID="{4FC1441A-1B07-4354-A7FA-AD323B527EE4}" presName="text4" presStyleLbl="fgAcc4" presStyleIdx="1" presStyleCnt="4">
        <dgm:presLayoutVars>
          <dgm:chPref val="3"/>
        </dgm:presLayoutVars>
      </dgm:prSet>
      <dgm:spPr/>
      <dgm:t>
        <a:bodyPr/>
        <a:lstStyle/>
        <a:p>
          <a:endParaRPr lang="en-US"/>
        </a:p>
      </dgm:t>
    </dgm:pt>
    <dgm:pt modelId="{6F7CA941-1D07-45E8-9238-E502FE809D5B}" type="pres">
      <dgm:prSet presAssocID="{4FC1441A-1B07-4354-A7FA-AD323B527EE4}" presName="hierChild5" presStyleCnt="0"/>
      <dgm:spPr/>
    </dgm:pt>
    <dgm:pt modelId="{F6FCA549-2298-4FD1-870E-3587034E210D}" type="pres">
      <dgm:prSet presAssocID="{4A407A45-FAE5-4BF1-89B1-5DE1AA8DCE42}" presName="Name23" presStyleLbl="parChTrans1D4" presStyleIdx="2" presStyleCnt="4"/>
      <dgm:spPr/>
      <dgm:t>
        <a:bodyPr/>
        <a:lstStyle/>
        <a:p>
          <a:endParaRPr lang="en-US"/>
        </a:p>
      </dgm:t>
    </dgm:pt>
    <dgm:pt modelId="{1C86E218-8A01-41CF-98E4-697684E681AE}" type="pres">
      <dgm:prSet presAssocID="{622906C0-278D-4BB2-AA51-EFC376D61C30}" presName="hierRoot4" presStyleCnt="0"/>
      <dgm:spPr/>
    </dgm:pt>
    <dgm:pt modelId="{01A87141-E084-4655-AA77-BB3E6CAEBC5B}" type="pres">
      <dgm:prSet presAssocID="{622906C0-278D-4BB2-AA51-EFC376D61C30}" presName="composite4" presStyleCnt="0"/>
      <dgm:spPr/>
    </dgm:pt>
    <dgm:pt modelId="{28DD1D56-3035-4F71-B07F-FEB9B6914F2B}" type="pres">
      <dgm:prSet presAssocID="{622906C0-278D-4BB2-AA51-EFC376D61C30}" presName="background4" presStyleLbl="node4" presStyleIdx="2" presStyleCnt="4"/>
      <dgm:spPr/>
    </dgm:pt>
    <dgm:pt modelId="{63A9636C-E05A-4CBE-9070-8E01E4BAD093}" type="pres">
      <dgm:prSet presAssocID="{622906C0-278D-4BB2-AA51-EFC376D61C30}" presName="text4" presStyleLbl="fgAcc4" presStyleIdx="2" presStyleCnt="4">
        <dgm:presLayoutVars>
          <dgm:chPref val="3"/>
        </dgm:presLayoutVars>
      </dgm:prSet>
      <dgm:spPr/>
      <dgm:t>
        <a:bodyPr/>
        <a:lstStyle/>
        <a:p>
          <a:endParaRPr lang="en-US"/>
        </a:p>
      </dgm:t>
    </dgm:pt>
    <dgm:pt modelId="{C4E8DAA2-9BA1-439F-AB85-3D421605AB5E}" type="pres">
      <dgm:prSet presAssocID="{622906C0-278D-4BB2-AA51-EFC376D61C30}" presName="hierChild5" presStyleCnt="0"/>
      <dgm:spPr/>
    </dgm:pt>
    <dgm:pt modelId="{7A53C864-A6DA-44A5-AB87-FFB4B8085747}" type="pres">
      <dgm:prSet presAssocID="{98662741-DFBC-4642-9364-60B3201D5D9B}" presName="Name23" presStyleLbl="parChTrans1D4" presStyleIdx="3" presStyleCnt="4"/>
      <dgm:spPr/>
      <dgm:t>
        <a:bodyPr/>
        <a:lstStyle/>
        <a:p>
          <a:endParaRPr lang="en-US"/>
        </a:p>
      </dgm:t>
    </dgm:pt>
    <dgm:pt modelId="{2CA859EC-D469-464C-B90C-9B444D890EBE}" type="pres">
      <dgm:prSet presAssocID="{6803A545-2EDA-4386-ADCA-A6D46137E935}" presName="hierRoot4" presStyleCnt="0"/>
      <dgm:spPr/>
    </dgm:pt>
    <dgm:pt modelId="{933791DC-D554-4E88-9FEC-6D81CB88A666}" type="pres">
      <dgm:prSet presAssocID="{6803A545-2EDA-4386-ADCA-A6D46137E935}" presName="composite4" presStyleCnt="0"/>
      <dgm:spPr/>
    </dgm:pt>
    <dgm:pt modelId="{DB5BA667-3E08-42EF-86C3-EF2CF90B0976}" type="pres">
      <dgm:prSet presAssocID="{6803A545-2EDA-4386-ADCA-A6D46137E935}" presName="background4" presStyleLbl="node4" presStyleIdx="3" presStyleCnt="4"/>
      <dgm:spPr/>
    </dgm:pt>
    <dgm:pt modelId="{C3A82601-081E-4310-BA6A-F7C8439410C0}" type="pres">
      <dgm:prSet presAssocID="{6803A545-2EDA-4386-ADCA-A6D46137E935}" presName="text4" presStyleLbl="fgAcc4" presStyleIdx="3" presStyleCnt="4">
        <dgm:presLayoutVars>
          <dgm:chPref val="3"/>
        </dgm:presLayoutVars>
      </dgm:prSet>
      <dgm:spPr/>
      <dgm:t>
        <a:bodyPr/>
        <a:lstStyle/>
        <a:p>
          <a:endParaRPr lang="en-US"/>
        </a:p>
      </dgm:t>
    </dgm:pt>
    <dgm:pt modelId="{83BEC5DB-04C8-4DF0-ADC8-81E7908AF953}" type="pres">
      <dgm:prSet presAssocID="{6803A545-2EDA-4386-ADCA-A6D46137E935}" presName="hierChild5" presStyleCnt="0"/>
      <dgm:spPr/>
    </dgm:pt>
    <dgm:pt modelId="{8B18BC56-D09E-4FCA-B096-312BCF0BFF25}" type="pres">
      <dgm:prSet presAssocID="{8010B57D-A5B2-494D-9E18-6634750DBAD4}" presName="Name17" presStyleLbl="parChTrans1D3" presStyleIdx="1" presStyleCnt="2"/>
      <dgm:spPr/>
      <dgm:t>
        <a:bodyPr/>
        <a:lstStyle/>
        <a:p>
          <a:endParaRPr lang="en-US"/>
        </a:p>
      </dgm:t>
    </dgm:pt>
    <dgm:pt modelId="{275EE706-027E-4481-A6A5-0968C8434DDD}" type="pres">
      <dgm:prSet presAssocID="{25CFFBEE-5667-42DD-8EA7-DD1F6031E2C2}" presName="hierRoot3" presStyleCnt="0"/>
      <dgm:spPr/>
    </dgm:pt>
    <dgm:pt modelId="{BCF198C4-EB82-409E-AA0D-E9D8484332DC}" type="pres">
      <dgm:prSet presAssocID="{25CFFBEE-5667-42DD-8EA7-DD1F6031E2C2}" presName="composite3" presStyleCnt="0"/>
      <dgm:spPr/>
    </dgm:pt>
    <dgm:pt modelId="{A3B32FD5-2E52-405C-9DB2-BF6C047C7215}" type="pres">
      <dgm:prSet presAssocID="{25CFFBEE-5667-42DD-8EA7-DD1F6031E2C2}" presName="background3" presStyleLbl="node3" presStyleIdx="1" presStyleCnt="2"/>
      <dgm:spPr/>
    </dgm:pt>
    <dgm:pt modelId="{78AC61FC-DEF2-4869-8A1D-F0A1A1A85DE2}" type="pres">
      <dgm:prSet presAssocID="{25CFFBEE-5667-42DD-8EA7-DD1F6031E2C2}" presName="text3" presStyleLbl="fgAcc3" presStyleIdx="1" presStyleCnt="2" custLinFactNeighborX="689" custLinFactNeighborY="-18575">
        <dgm:presLayoutVars>
          <dgm:chPref val="3"/>
        </dgm:presLayoutVars>
      </dgm:prSet>
      <dgm:spPr/>
      <dgm:t>
        <a:bodyPr/>
        <a:lstStyle/>
        <a:p>
          <a:endParaRPr lang="en-US"/>
        </a:p>
      </dgm:t>
    </dgm:pt>
    <dgm:pt modelId="{3CD1375C-1140-416B-89DB-CD974A2E8B75}" type="pres">
      <dgm:prSet presAssocID="{25CFFBEE-5667-42DD-8EA7-DD1F6031E2C2}" presName="hierChild4" presStyleCnt="0"/>
      <dgm:spPr/>
    </dgm:pt>
    <dgm:pt modelId="{D06214FE-6783-41FC-8DB9-8F0FC428DEE9}" type="pres">
      <dgm:prSet presAssocID="{0DB7EB62-CB8E-4716-A0A9-FB34587D7BC5}" presName="Name10" presStyleLbl="parChTrans1D2" presStyleIdx="1" presStyleCnt="2"/>
      <dgm:spPr/>
      <dgm:t>
        <a:bodyPr/>
        <a:lstStyle/>
        <a:p>
          <a:endParaRPr lang="en-US"/>
        </a:p>
      </dgm:t>
    </dgm:pt>
    <dgm:pt modelId="{0C981021-808A-4C32-A9A3-4359CA6DB2FC}" type="pres">
      <dgm:prSet presAssocID="{D2E2CB89-2CDB-441A-AC84-4A525C12BFAD}" presName="hierRoot2" presStyleCnt="0"/>
      <dgm:spPr/>
    </dgm:pt>
    <dgm:pt modelId="{629D6317-C2CB-4C20-AA24-9D60FD4D6602}" type="pres">
      <dgm:prSet presAssocID="{D2E2CB89-2CDB-441A-AC84-4A525C12BFAD}" presName="composite2" presStyleCnt="0"/>
      <dgm:spPr/>
    </dgm:pt>
    <dgm:pt modelId="{525577E9-4222-440A-9BB4-AC56F0BA4E4A}" type="pres">
      <dgm:prSet presAssocID="{D2E2CB89-2CDB-441A-AC84-4A525C12BFAD}" presName="background2" presStyleLbl="node2" presStyleIdx="1" presStyleCnt="2"/>
      <dgm:spPr/>
    </dgm:pt>
    <dgm:pt modelId="{BF545C91-6EE9-4C04-A512-206BA4486FA0}" type="pres">
      <dgm:prSet presAssocID="{D2E2CB89-2CDB-441A-AC84-4A525C12BFAD}" presName="text2" presStyleLbl="fgAcc2" presStyleIdx="1" presStyleCnt="2">
        <dgm:presLayoutVars>
          <dgm:chPref val="3"/>
        </dgm:presLayoutVars>
      </dgm:prSet>
      <dgm:spPr/>
      <dgm:t>
        <a:bodyPr/>
        <a:lstStyle/>
        <a:p>
          <a:endParaRPr lang="en-US"/>
        </a:p>
      </dgm:t>
    </dgm:pt>
    <dgm:pt modelId="{24590EA6-8CB0-4166-A056-5F3A3723ED92}" type="pres">
      <dgm:prSet presAssocID="{D2E2CB89-2CDB-441A-AC84-4A525C12BFAD}" presName="hierChild3" presStyleCnt="0"/>
      <dgm:spPr/>
    </dgm:pt>
  </dgm:ptLst>
  <dgm:cxnLst>
    <dgm:cxn modelId="{46CE9544-235F-44B1-846D-A63A6D901FAC}" type="presOf" srcId="{CBC4036A-E12C-421D-9C83-A5F171538E6F}" destId="{AC155464-59AA-4FEA-8A6A-71FEFCFA27F5}" srcOrd="0" destOrd="0" presId="urn:microsoft.com/office/officeart/2005/8/layout/hierarchy1"/>
    <dgm:cxn modelId="{7FD0A569-D2E5-4524-83CE-F082BCE962A2}" srcId="{CBC4036A-E12C-421D-9C83-A5F171538E6F}" destId="{25CFFBEE-5667-42DD-8EA7-DD1F6031E2C2}" srcOrd="1" destOrd="0" parTransId="{8010B57D-A5B2-494D-9E18-6634750DBAD4}" sibTransId="{86CCAD22-324E-4A6B-A0D1-13A6FBC0F177}"/>
    <dgm:cxn modelId="{04A14149-BC30-406E-AE18-11FBFEE3687E}" type="presOf" srcId="{0DB7EB62-CB8E-4716-A0A9-FB34587D7BC5}" destId="{D06214FE-6783-41FC-8DB9-8F0FC428DEE9}" srcOrd="0" destOrd="0" presId="urn:microsoft.com/office/officeart/2005/8/layout/hierarchy1"/>
    <dgm:cxn modelId="{217560D7-B294-49F8-85B8-1BB5CF46A977}" srcId="{CBC4036A-E12C-421D-9C83-A5F171538E6F}" destId="{8FDCE0B9-CF0D-4408-A539-CCEFC28CBA05}" srcOrd="0" destOrd="0" parTransId="{DD2A954F-7E48-42F0-9F7D-1A3D62EB1A6F}" sibTransId="{B403A06D-FD17-4794-92DA-F124AC75FD98}"/>
    <dgm:cxn modelId="{1FD36FF2-B79D-4F7B-94BB-26F1038D6422}" type="presOf" srcId="{D2E2CB89-2CDB-441A-AC84-4A525C12BFAD}" destId="{BF545C91-6EE9-4C04-A512-206BA4486FA0}" srcOrd="0" destOrd="0" presId="urn:microsoft.com/office/officeart/2005/8/layout/hierarchy1"/>
    <dgm:cxn modelId="{6F7E2DA9-9383-4A25-A211-5C32BE5548BE}" srcId="{8FDCE0B9-CF0D-4408-A539-CCEFC28CBA05}" destId="{46F410E1-059B-4C17-ABD3-74F168C5A103}" srcOrd="0" destOrd="0" parTransId="{6D076252-7C36-42DC-B118-FE6A0F4F4742}" sibTransId="{F1606B05-EEF3-47B9-925B-BBB8DAE32C42}"/>
    <dgm:cxn modelId="{49D27B52-8423-4E7F-983E-27D44984DF31}" type="presOf" srcId="{8010B57D-A5B2-494D-9E18-6634750DBAD4}" destId="{8B18BC56-D09E-4FCA-B096-312BCF0BFF25}" srcOrd="0" destOrd="0" presId="urn:microsoft.com/office/officeart/2005/8/layout/hierarchy1"/>
    <dgm:cxn modelId="{B4C654CF-35E2-41F6-BEA9-82BF21216A38}" type="presOf" srcId="{4FC1441A-1B07-4354-A7FA-AD323B527EE4}" destId="{94E49086-7904-4BA2-90A5-B6F1E42D65EC}" srcOrd="0" destOrd="0" presId="urn:microsoft.com/office/officeart/2005/8/layout/hierarchy1"/>
    <dgm:cxn modelId="{62EC2048-B5C8-4A9E-B4C3-9B140B0BD808}" type="presOf" srcId="{6803A545-2EDA-4386-ADCA-A6D46137E935}" destId="{C3A82601-081E-4310-BA6A-F7C8439410C0}" srcOrd="0" destOrd="0" presId="urn:microsoft.com/office/officeart/2005/8/layout/hierarchy1"/>
    <dgm:cxn modelId="{8A5303DD-24BE-4C7D-9700-D3FB8967B67E}" type="presOf" srcId="{DD2A954F-7E48-42F0-9F7D-1A3D62EB1A6F}" destId="{BAEF58DD-1D3D-4086-947A-EB52314D0268}" srcOrd="0" destOrd="0" presId="urn:microsoft.com/office/officeart/2005/8/layout/hierarchy1"/>
    <dgm:cxn modelId="{4FCBFFE0-E3E3-45DC-8A78-B5D786F1E391}" srcId="{46F410E1-059B-4C17-ABD3-74F168C5A103}" destId="{4FC1441A-1B07-4354-A7FA-AD323B527EE4}" srcOrd="0" destOrd="0" parTransId="{994BF194-3E46-4596-881E-97E0484026D5}" sibTransId="{A0BA47A5-18FF-436C-867C-828A396CB670}"/>
    <dgm:cxn modelId="{714C1473-3229-4FB6-89D1-DE752B8AAD9F}" srcId="{8FDCE0B9-CF0D-4408-A539-CCEFC28CBA05}" destId="{622906C0-278D-4BB2-AA51-EFC376D61C30}" srcOrd="1" destOrd="0" parTransId="{4A407A45-FAE5-4BF1-89B1-5DE1AA8DCE42}" sibTransId="{54B52BC7-B5A0-4551-9666-92D3A26A43DA}"/>
    <dgm:cxn modelId="{6F61950B-2919-47F8-8B58-5FC94970D1E0}" type="presOf" srcId="{622906C0-278D-4BB2-AA51-EFC376D61C30}" destId="{63A9636C-E05A-4CBE-9070-8E01E4BAD093}" srcOrd="0" destOrd="0" presId="urn:microsoft.com/office/officeart/2005/8/layout/hierarchy1"/>
    <dgm:cxn modelId="{03FF08DE-FDCE-49E6-9047-6B2E5B6C6CFB}" srcId="{AF2F463D-1B9B-4370-A7A4-10187DE0B374}" destId="{CBC4036A-E12C-421D-9C83-A5F171538E6F}" srcOrd="0" destOrd="0" parTransId="{CE43E396-C1E2-4679-87D9-D91D0E033F3A}" sibTransId="{93FABA9D-0776-4D35-9D80-BEC7B17D52D1}"/>
    <dgm:cxn modelId="{C9C46E26-31FB-4F1C-952E-B85982804E7C}" type="presOf" srcId="{AF2F463D-1B9B-4370-A7A4-10187DE0B374}" destId="{CD4F4975-0EE3-4A27-B06F-EAA41148BCD2}" srcOrd="0" destOrd="0" presId="urn:microsoft.com/office/officeart/2005/8/layout/hierarchy1"/>
    <dgm:cxn modelId="{7F2613FD-EC24-4ADA-97E2-92510B4637A3}" type="presOf" srcId="{2856C2DD-E684-4C3C-8841-89B98797B39C}" destId="{5D756FF8-A8CC-4ACC-A9C5-08CE40C26E4B}" srcOrd="0" destOrd="0" presId="urn:microsoft.com/office/officeart/2005/8/layout/hierarchy1"/>
    <dgm:cxn modelId="{6AD0C5AA-530B-477A-825D-1098C9963AF5}" type="presOf" srcId="{994BF194-3E46-4596-881E-97E0484026D5}" destId="{7FEC4BE7-66A2-47AA-979E-687D9D23ECFD}" srcOrd="0" destOrd="0" presId="urn:microsoft.com/office/officeart/2005/8/layout/hierarchy1"/>
    <dgm:cxn modelId="{C90E76C8-0E08-48F3-AD8F-3C2BA4022B23}" type="presOf" srcId="{46F410E1-059B-4C17-ABD3-74F168C5A103}" destId="{9EE9A4C8-C8C2-41C9-ADED-17F8CDAE29D3}" srcOrd="0" destOrd="0" presId="urn:microsoft.com/office/officeart/2005/8/layout/hierarchy1"/>
    <dgm:cxn modelId="{4E0D53B6-15EA-462F-89C5-FA061585AB6A}" type="presOf" srcId="{25CFFBEE-5667-42DD-8EA7-DD1F6031E2C2}" destId="{78AC61FC-DEF2-4869-8A1D-F0A1A1A85DE2}" srcOrd="0" destOrd="0" presId="urn:microsoft.com/office/officeart/2005/8/layout/hierarchy1"/>
    <dgm:cxn modelId="{8B0FC639-F1FF-46BD-BE0F-5658945B4C28}" type="presOf" srcId="{CE43E396-C1E2-4679-87D9-D91D0E033F3A}" destId="{A0408AC2-62C3-4487-B89B-1D05D6A2649B}" srcOrd="0" destOrd="0" presId="urn:microsoft.com/office/officeart/2005/8/layout/hierarchy1"/>
    <dgm:cxn modelId="{66F34897-3FE6-4F87-8B19-2DD56CD31D09}" type="presOf" srcId="{8FDCE0B9-CF0D-4408-A539-CCEFC28CBA05}" destId="{2625EC35-EC4D-4548-B8F9-DAA2809E78B7}" srcOrd="0" destOrd="0" presId="urn:microsoft.com/office/officeart/2005/8/layout/hierarchy1"/>
    <dgm:cxn modelId="{C5B4E092-029A-4C2E-9AAD-A87A183ED5D1}" type="presOf" srcId="{98662741-DFBC-4642-9364-60B3201D5D9B}" destId="{7A53C864-A6DA-44A5-AB87-FFB4B8085747}" srcOrd="0" destOrd="0" presId="urn:microsoft.com/office/officeart/2005/8/layout/hierarchy1"/>
    <dgm:cxn modelId="{47581E71-5402-4D32-8FB8-DF76D4855416}" type="presOf" srcId="{4A407A45-FAE5-4BF1-89B1-5DE1AA8DCE42}" destId="{F6FCA549-2298-4FD1-870E-3587034E210D}" srcOrd="0" destOrd="0" presId="urn:microsoft.com/office/officeart/2005/8/layout/hierarchy1"/>
    <dgm:cxn modelId="{8FB5BD5B-792D-4F36-BE7F-3E2DCC817614}" srcId="{622906C0-278D-4BB2-AA51-EFC376D61C30}" destId="{6803A545-2EDA-4386-ADCA-A6D46137E935}" srcOrd="0" destOrd="0" parTransId="{98662741-DFBC-4642-9364-60B3201D5D9B}" sibTransId="{2C81F0E9-9934-4F1F-BC15-4F1F65500EC9}"/>
    <dgm:cxn modelId="{71077EA6-2C12-44CE-B093-A7F4C936FBD0}" type="presOf" srcId="{6D076252-7C36-42DC-B118-FE6A0F4F4742}" destId="{15B003B5-852F-4E69-ADE5-679F5A1B5EB5}" srcOrd="0" destOrd="0" presId="urn:microsoft.com/office/officeart/2005/8/layout/hierarchy1"/>
    <dgm:cxn modelId="{E1380873-3BD0-4D69-85C5-2FA455531350}" srcId="{AF2F463D-1B9B-4370-A7A4-10187DE0B374}" destId="{D2E2CB89-2CDB-441A-AC84-4A525C12BFAD}" srcOrd="1" destOrd="0" parTransId="{0DB7EB62-CB8E-4716-A0A9-FB34587D7BC5}" sibTransId="{BCBCFD23-3BB1-40BB-9D5C-530A9DA4E0A9}"/>
    <dgm:cxn modelId="{B22DE784-AED4-4505-B7CF-A8108AA94CC3}" srcId="{2856C2DD-E684-4C3C-8841-89B98797B39C}" destId="{AF2F463D-1B9B-4370-A7A4-10187DE0B374}" srcOrd="0" destOrd="0" parTransId="{44FC74FF-5E11-4323-8F69-9F5217BB243B}" sibTransId="{C3BEE909-0097-463D-A780-F37449F7773D}"/>
    <dgm:cxn modelId="{E48166FE-8551-4E69-BB9C-B17A25FF5EFC}" type="presParOf" srcId="{5D756FF8-A8CC-4ACC-A9C5-08CE40C26E4B}" destId="{F778B063-6316-4A91-B9D6-D2070222D866}" srcOrd="0" destOrd="0" presId="urn:microsoft.com/office/officeart/2005/8/layout/hierarchy1"/>
    <dgm:cxn modelId="{AB644D5E-7ED2-46AC-B1E4-22611FEF951D}" type="presParOf" srcId="{F778B063-6316-4A91-B9D6-D2070222D866}" destId="{6B109D90-9107-4478-AE47-FE1B4387636A}" srcOrd="0" destOrd="0" presId="urn:microsoft.com/office/officeart/2005/8/layout/hierarchy1"/>
    <dgm:cxn modelId="{7F537FC9-35B0-4B7C-B347-B5B03628C78C}" type="presParOf" srcId="{6B109D90-9107-4478-AE47-FE1B4387636A}" destId="{75DE1998-F4AE-44D8-8508-7A5285892417}" srcOrd="0" destOrd="0" presId="urn:microsoft.com/office/officeart/2005/8/layout/hierarchy1"/>
    <dgm:cxn modelId="{209ECDA4-D960-4D4B-AE8A-CAC618E8EBE1}" type="presParOf" srcId="{6B109D90-9107-4478-AE47-FE1B4387636A}" destId="{CD4F4975-0EE3-4A27-B06F-EAA41148BCD2}" srcOrd="1" destOrd="0" presId="urn:microsoft.com/office/officeart/2005/8/layout/hierarchy1"/>
    <dgm:cxn modelId="{54834CDE-1E31-488D-B765-698F51E0C28D}" type="presParOf" srcId="{F778B063-6316-4A91-B9D6-D2070222D866}" destId="{90E92CA4-17B8-4FCE-BFE1-68FC6F399266}" srcOrd="1" destOrd="0" presId="urn:microsoft.com/office/officeart/2005/8/layout/hierarchy1"/>
    <dgm:cxn modelId="{CEEE4EE6-47F2-424E-9E9C-D5159473A3F2}" type="presParOf" srcId="{90E92CA4-17B8-4FCE-BFE1-68FC6F399266}" destId="{A0408AC2-62C3-4487-B89B-1D05D6A2649B}" srcOrd="0" destOrd="0" presId="urn:microsoft.com/office/officeart/2005/8/layout/hierarchy1"/>
    <dgm:cxn modelId="{50A2DD4F-A977-48A2-890D-F0F85917C6AF}" type="presParOf" srcId="{90E92CA4-17B8-4FCE-BFE1-68FC6F399266}" destId="{C94D6EA2-6B1F-4179-B1BF-247FFB4DEE60}" srcOrd="1" destOrd="0" presId="urn:microsoft.com/office/officeart/2005/8/layout/hierarchy1"/>
    <dgm:cxn modelId="{BE244974-0DB8-4953-9808-859D0FE040CC}" type="presParOf" srcId="{C94D6EA2-6B1F-4179-B1BF-247FFB4DEE60}" destId="{CB6E272C-3075-446C-BF63-F1E11026FB64}" srcOrd="0" destOrd="0" presId="urn:microsoft.com/office/officeart/2005/8/layout/hierarchy1"/>
    <dgm:cxn modelId="{1012CC68-06B1-4C9D-AC58-6FAFBE9EE17A}" type="presParOf" srcId="{CB6E272C-3075-446C-BF63-F1E11026FB64}" destId="{9088A540-0539-474D-BC3B-2910542AA4E3}" srcOrd="0" destOrd="0" presId="urn:microsoft.com/office/officeart/2005/8/layout/hierarchy1"/>
    <dgm:cxn modelId="{F6C875FC-2BD8-4DB2-BF84-E32A116F5FB1}" type="presParOf" srcId="{CB6E272C-3075-446C-BF63-F1E11026FB64}" destId="{AC155464-59AA-4FEA-8A6A-71FEFCFA27F5}" srcOrd="1" destOrd="0" presId="urn:microsoft.com/office/officeart/2005/8/layout/hierarchy1"/>
    <dgm:cxn modelId="{85BB5456-AC7A-41BA-AB64-3823D63BD34C}" type="presParOf" srcId="{C94D6EA2-6B1F-4179-B1BF-247FFB4DEE60}" destId="{386F0757-78B4-4FED-BA1C-7E55D3D6FD48}" srcOrd="1" destOrd="0" presId="urn:microsoft.com/office/officeart/2005/8/layout/hierarchy1"/>
    <dgm:cxn modelId="{667DCB14-EEFC-46CA-9A10-3079C0370E8A}" type="presParOf" srcId="{386F0757-78B4-4FED-BA1C-7E55D3D6FD48}" destId="{BAEF58DD-1D3D-4086-947A-EB52314D0268}" srcOrd="0" destOrd="0" presId="urn:microsoft.com/office/officeart/2005/8/layout/hierarchy1"/>
    <dgm:cxn modelId="{D4A55952-940D-487E-B538-95C9478DEA2E}" type="presParOf" srcId="{386F0757-78B4-4FED-BA1C-7E55D3D6FD48}" destId="{D28B2DFA-687B-47F1-856F-5C94C8F1D714}" srcOrd="1" destOrd="0" presId="urn:microsoft.com/office/officeart/2005/8/layout/hierarchy1"/>
    <dgm:cxn modelId="{602031C0-FA23-4F83-B645-B39A03A82602}" type="presParOf" srcId="{D28B2DFA-687B-47F1-856F-5C94C8F1D714}" destId="{E905F9D1-3CC6-4278-80A8-2939559011C0}" srcOrd="0" destOrd="0" presId="urn:microsoft.com/office/officeart/2005/8/layout/hierarchy1"/>
    <dgm:cxn modelId="{A8CF1353-4CAB-40BE-8AAD-D533AF7068A3}" type="presParOf" srcId="{E905F9D1-3CC6-4278-80A8-2939559011C0}" destId="{D9865DB7-CECB-49FA-8DCA-7D199712D375}" srcOrd="0" destOrd="0" presId="urn:microsoft.com/office/officeart/2005/8/layout/hierarchy1"/>
    <dgm:cxn modelId="{C476D8CB-2143-459E-B9B7-A3C9D0ACC63A}" type="presParOf" srcId="{E905F9D1-3CC6-4278-80A8-2939559011C0}" destId="{2625EC35-EC4D-4548-B8F9-DAA2809E78B7}" srcOrd="1" destOrd="0" presId="urn:microsoft.com/office/officeart/2005/8/layout/hierarchy1"/>
    <dgm:cxn modelId="{3D0CADF7-160F-4167-AEC8-EDE15C17596A}" type="presParOf" srcId="{D28B2DFA-687B-47F1-856F-5C94C8F1D714}" destId="{12BE3DCF-B325-47B9-BFB3-83AB8A1E78B5}" srcOrd="1" destOrd="0" presId="urn:microsoft.com/office/officeart/2005/8/layout/hierarchy1"/>
    <dgm:cxn modelId="{B6A3C1F0-D6DE-4997-86D0-7EEFF9F713D8}" type="presParOf" srcId="{12BE3DCF-B325-47B9-BFB3-83AB8A1E78B5}" destId="{15B003B5-852F-4E69-ADE5-679F5A1B5EB5}" srcOrd="0" destOrd="0" presId="urn:microsoft.com/office/officeart/2005/8/layout/hierarchy1"/>
    <dgm:cxn modelId="{576FBCBE-11BD-4382-A09B-F368073FEB18}" type="presParOf" srcId="{12BE3DCF-B325-47B9-BFB3-83AB8A1E78B5}" destId="{F2C09EF3-F114-427C-99C9-8B9ACAF9ADE5}" srcOrd="1" destOrd="0" presId="urn:microsoft.com/office/officeart/2005/8/layout/hierarchy1"/>
    <dgm:cxn modelId="{184EC874-F9AD-48E6-A71E-33EA0D4AB119}" type="presParOf" srcId="{F2C09EF3-F114-427C-99C9-8B9ACAF9ADE5}" destId="{86E17005-FA0B-4F41-9797-2619C6152155}" srcOrd="0" destOrd="0" presId="urn:microsoft.com/office/officeart/2005/8/layout/hierarchy1"/>
    <dgm:cxn modelId="{DFCE613C-4C1E-4C6B-9977-371D362C2818}" type="presParOf" srcId="{86E17005-FA0B-4F41-9797-2619C6152155}" destId="{808A5DBC-5AFB-464C-9E8D-FB031552EDCE}" srcOrd="0" destOrd="0" presId="urn:microsoft.com/office/officeart/2005/8/layout/hierarchy1"/>
    <dgm:cxn modelId="{77E1B769-4D27-4AA6-82D0-89EE7FBE13C6}" type="presParOf" srcId="{86E17005-FA0B-4F41-9797-2619C6152155}" destId="{9EE9A4C8-C8C2-41C9-ADED-17F8CDAE29D3}" srcOrd="1" destOrd="0" presId="urn:microsoft.com/office/officeart/2005/8/layout/hierarchy1"/>
    <dgm:cxn modelId="{B5D46F34-0E28-4163-9882-C843D2AC8156}" type="presParOf" srcId="{F2C09EF3-F114-427C-99C9-8B9ACAF9ADE5}" destId="{5004D2F2-BE3E-43D7-AACB-9157DB6BBFC9}" srcOrd="1" destOrd="0" presId="urn:microsoft.com/office/officeart/2005/8/layout/hierarchy1"/>
    <dgm:cxn modelId="{009DBEB5-9379-4B60-8613-FDE9CEA4EED4}" type="presParOf" srcId="{5004D2F2-BE3E-43D7-AACB-9157DB6BBFC9}" destId="{7FEC4BE7-66A2-47AA-979E-687D9D23ECFD}" srcOrd="0" destOrd="0" presId="urn:microsoft.com/office/officeart/2005/8/layout/hierarchy1"/>
    <dgm:cxn modelId="{AE86CB19-4C3F-4932-BFCE-60BBFC876C03}" type="presParOf" srcId="{5004D2F2-BE3E-43D7-AACB-9157DB6BBFC9}" destId="{5022C7CF-33B9-4020-91D2-6AC531F2A935}" srcOrd="1" destOrd="0" presId="urn:microsoft.com/office/officeart/2005/8/layout/hierarchy1"/>
    <dgm:cxn modelId="{8A9A7230-B72F-4814-B9D9-2A8ACFBC37A2}" type="presParOf" srcId="{5022C7CF-33B9-4020-91D2-6AC531F2A935}" destId="{C16BF2EF-A1F3-4FE3-B291-02437F913450}" srcOrd="0" destOrd="0" presId="urn:microsoft.com/office/officeart/2005/8/layout/hierarchy1"/>
    <dgm:cxn modelId="{5BB2EAE4-902F-4739-8509-B7C6350975FA}" type="presParOf" srcId="{C16BF2EF-A1F3-4FE3-B291-02437F913450}" destId="{36A1FB53-C915-4DAE-91E7-2112509894AF}" srcOrd="0" destOrd="0" presId="urn:microsoft.com/office/officeart/2005/8/layout/hierarchy1"/>
    <dgm:cxn modelId="{B8260C05-0EFE-495B-B719-A1948B428DC2}" type="presParOf" srcId="{C16BF2EF-A1F3-4FE3-B291-02437F913450}" destId="{94E49086-7904-4BA2-90A5-B6F1E42D65EC}" srcOrd="1" destOrd="0" presId="urn:microsoft.com/office/officeart/2005/8/layout/hierarchy1"/>
    <dgm:cxn modelId="{00493900-B2BF-400C-B3C8-7730A1D9280C}" type="presParOf" srcId="{5022C7CF-33B9-4020-91D2-6AC531F2A935}" destId="{6F7CA941-1D07-45E8-9238-E502FE809D5B}" srcOrd="1" destOrd="0" presId="urn:microsoft.com/office/officeart/2005/8/layout/hierarchy1"/>
    <dgm:cxn modelId="{34404B23-5DDE-4AB3-9765-52075DF472C2}" type="presParOf" srcId="{12BE3DCF-B325-47B9-BFB3-83AB8A1E78B5}" destId="{F6FCA549-2298-4FD1-870E-3587034E210D}" srcOrd="2" destOrd="0" presId="urn:microsoft.com/office/officeart/2005/8/layout/hierarchy1"/>
    <dgm:cxn modelId="{88356AB8-5C95-4B54-A7EB-4887192766BB}" type="presParOf" srcId="{12BE3DCF-B325-47B9-BFB3-83AB8A1E78B5}" destId="{1C86E218-8A01-41CF-98E4-697684E681AE}" srcOrd="3" destOrd="0" presId="urn:microsoft.com/office/officeart/2005/8/layout/hierarchy1"/>
    <dgm:cxn modelId="{94E99BAE-C969-4EE3-B2E0-1B2F5F4D3B61}" type="presParOf" srcId="{1C86E218-8A01-41CF-98E4-697684E681AE}" destId="{01A87141-E084-4655-AA77-BB3E6CAEBC5B}" srcOrd="0" destOrd="0" presId="urn:microsoft.com/office/officeart/2005/8/layout/hierarchy1"/>
    <dgm:cxn modelId="{DBC5D807-5E51-4B30-B56D-401574306172}" type="presParOf" srcId="{01A87141-E084-4655-AA77-BB3E6CAEBC5B}" destId="{28DD1D56-3035-4F71-B07F-FEB9B6914F2B}" srcOrd="0" destOrd="0" presId="urn:microsoft.com/office/officeart/2005/8/layout/hierarchy1"/>
    <dgm:cxn modelId="{DEC55CFD-C3C2-4739-A812-62BD53EEDEDA}" type="presParOf" srcId="{01A87141-E084-4655-AA77-BB3E6CAEBC5B}" destId="{63A9636C-E05A-4CBE-9070-8E01E4BAD093}" srcOrd="1" destOrd="0" presId="urn:microsoft.com/office/officeart/2005/8/layout/hierarchy1"/>
    <dgm:cxn modelId="{4CD232A3-254A-477B-BED2-53A6F93B51C3}" type="presParOf" srcId="{1C86E218-8A01-41CF-98E4-697684E681AE}" destId="{C4E8DAA2-9BA1-439F-AB85-3D421605AB5E}" srcOrd="1" destOrd="0" presId="urn:microsoft.com/office/officeart/2005/8/layout/hierarchy1"/>
    <dgm:cxn modelId="{04771DAE-CF89-4C7D-A9C9-3D91FD1472B4}" type="presParOf" srcId="{C4E8DAA2-9BA1-439F-AB85-3D421605AB5E}" destId="{7A53C864-A6DA-44A5-AB87-FFB4B8085747}" srcOrd="0" destOrd="0" presId="urn:microsoft.com/office/officeart/2005/8/layout/hierarchy1"/>
    <dgm:cxn modelId="{3B922923-FF27-4B44-ADFA-AA387C11B8D3}" type="presParOf" srcId="{C4E8DAA2-9BA1-439F-AB85-3D421605AB5E}" destId="{2CA859EC-D469-464C-B90C-9B444D890EBE}" srcOrd="1" destOrd="0" presId="urn:microsoft.com/office/officeart/2005/8/layout/hierarchy1"/>
    <dgm:cxn modelId="{0A99955B-5934-4389-83C4-9CFFC3547AEA}" type="presParOf" srcId="{2CA859EC-D469-464C-B90C-9B444D890EBE}" destId="{933791DC-D554-4E88-9FEC-6D81CB88A666}" srcOrd="0" destOrd="0" presId="urn:microsoft.com/office/officeart/2005/8/layout/hierarchy1"/>
    <dgm:cxn modelId="{3CC9A284-9645-4563-B332-40E9EA7A2A00}" type="presParOf" srcId="{933791DC-D554-4E88-9FEC-6D81CB88A666}" destId="{DB5BA667-3E08-42EF-86C3-EF2CF90B0976}" srcOrd="0" destOrd="0" presId="urn:microsoft.com/office/officeart/2005/8/layout/hierarchy1"/>
    <dgm:cxn modelId="{AD6978FF-F73E-472C-B286-6FB3CE39F7CF}" type="presParOf" srcId="{933791DC-D554-4E88-9FEC-6D81CB88A666}" destId="{C3A82601-081E-4310-BA6A-F7C8439410C0}" srcOrd="1" destOrd="0" presId="urn:microsoft.com/office/officeart/2005/8/layout/hierarchy1"/>
    <dgm:cxn modelId="{673DBB8F-48C4-4189-8303-578F6D9DDC8A}" type="presParOf" srcId="{2CA859EC-D469-464C-B90C-9B444D890EBE}" destId="{83BEC5DB-04C8-4DF0-ADC8-81E7908AF953}" srcOrd="1" destOrd="0" presId="urn:microsoft.com/office/officeart/2005/8/layout/hierarchy1"/>
    <dgm:cxn modelId="{5730DB9E-A19C-4D9E-A494-102A67563BDE}" type="presParOf" srcId="{386F0757-78B4-4FED-BA1C-7E55D3D6FD48}" destId="{8B18BC56-D09E-4FCA-B096-312BCF0BFF25}" srcOrd="2" destOrd="0" presId="urn:microsoft.com/office/officeart/2005/8/layout/hierarchy1"/>
    <dgm:cxn modelId="{09966629-825A-41D5-B2BD-82C3E3A2A550}" type="presParOf" srcId="{386F0757-78B4-4FED-BA1C-7E55D3D6FD48}" destId="{275EE706-027E-4481-A6A5-0968C8434DDD}" srcOrd="3" destOrd="0" presId="urn:microsoft.com/office/officeart/2005/8/layout/hierarchy1"/>
    <dgm:cxn modelId="{3AC89D7A-173A-4187-9D02-A414FBD6F814}" type="presParOf" srcId="{275EE706-027E-4481-A6A5-0968C8434DDD}" destId="{BCF198C4-EB82-409E-AA0D-E9D8484332DC}" srcOrd="0" destOrd="0" presId="urn:microsoft.com/office/officeart/2005/8/layout/hierarchy1"/>
    <dgm:cxn modelId="{57FE6DF4-6FA3-4AC4-A023-550F8757BEE6}" type="presParOf" srcId="{BCF198C4-EB82-409E-AA0D-E9D8484332DC}" destId="{A3B32FD5-2E52-405C-9DB2-BF6C047C7215}" srcOrd="0" destOrd="0" presId="urn:microsoft.com/office/officeart/2005/8/layout/hierarchy1"/>
    <dgm:cxn modelId="{4A173A7D-03CF-4644-978C-A2134AA292C6}" type="presParOf" srcId="{BCF198C4-EB82-409E-AA0D-E9D8484332DC}" destId="{78AC61FC-DEF2-4869-8A1D-F0A1A1A85DE2}" srcOrd="1" destOrd="0" presId="urn:microsoft.com/office/officeart/2005/8/layout/hierarchy1"/>
    <dgm:cxn modelId="{79FEBB13-21EE-4040-A452-6BC12FA5CB3F}" type="presParOf" srcId="{275EE706-027E-4481-A6A5-0968C8434DDD}" destId="{3CD1375C-1140-416B-89DB-CD974A2E8B75}" srcOrd="1" destOrd="0" presId="urn:microsoft.com/office/officeart/2005/8/layout/hierarchy1"/>
    <dgm:cxn modelId="{68366F73-D7F8-4FDD-A366-14B288511D23}" type="presParOf" srcId="{90E92CA4-17B8-4FCE-BFE1-68FC6F399266}" destId="{D06214FE-6783-41FC-8DB9-8F0FC428DEE9}" srcOrd="2" destOrd="0" presId="urn:microsoft.com/office/officeart/2005/8/layout/hierarchy1"/>
    <dgm:cxn modelId="{F57FBBCF-B009-4B5A-B90D-7CD5C08C56FC}" type="presParOf" srcId="{90E92CA4-17B8-4FCE-BFE1-68FC6F399266}" destId="{0C981021-808A-4C32-A9A3-4359CA6DB2FC}" srcOrd="3" destOrd="0" presId="urn:microsoft.com/office/officeart/2005/8/layout/hierarchy1"/>
    <dgm:cxn modelId="{E962F4DF-82C7-4365-AD92-73BDA2501AF7}" type="presParOf" srcId="{0C981021-808A-4C32-A9A3-4359CA6DB2FC}" destId="{629D6317-C2CB-4C20-AA24-9D60FD4D6602}" srcOrd="0" destOrd="0" presId="urn:microsoft.com/office/officeart/2005/8/layout/hierarchy1"/>
    <dgm:cxn modelId="{34037663-9079-461A-9395-AF29ABFD861A}" type="presParOf" srcId="{629D6317-C2CB-4C20-AA24-9D60FD4D6602}" destId="{525577E9-4222-440A-9BB4-AC56F0BA4E4A}" srcOrd="0" destOrd="0" presId="urn:microsoft.com/office/officeart/2005/8/layout/hierarchy1"/>
    <dgm:cxn modelId="{BD059518-EA4D-4F6D-AE63-B634E169AA19}" type="presParOf" srcId="{629D6317-C2CB-4C20-AA24-9D60FD4D6602}" destId="{BF545C91-6EE9-4C04-A512-206BA4486FA0}" srcOrd="1" destOrd="0" presId="urn:microsoft.com/office/officeart/2005/8/layout/hierarchy1"/>
    <dgm:cxn modelId="{10363FA6-C2DE-47CC-B203-F0EA6233F3AD}" type="presParOf" srcId="{0C981021-808A-4C32-A9A3-4359CA6DB2FC}" destId="{24590EA6-8CB0-4166-A056-5F3A3723ED9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5D0CD-5D5C-4452-8184-04DC07F4BB1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A43D6D50-6916-4A0C-92BF-CEBC770E4BD7}">
      <dgm:prSet phldrT="[Text]"/>
      <dgm:spPr/>
      <dgm:t>
        <a:bodyPr/>
        <a:lstStyle/>
        <a:p>
          <a:r>
            <a:rPr lang="en-US" dirty="0" smtClean="0"/>
            <a:t>Impending USFWS Listing Decisions and Critical Habitat Designations</a:t>
          </a:r>
          <a:endParaRPr lang="en-US" dirty="0"/>
        </a:p>
      </dgm:t>
    </dgm:pt>
    <dgm:pt modelId="{4FAC5269-43C4-4B09-8642-6454B538F434}" type="parTrans" cxnId="{C6F4DBCE-0EAA-4EBD-B96C-FC7EF6287F95}">
      <dgm:prSet/>
      <dgm:spPr/>
      <dgm:t>
        <a:bodyPr/>
        <a:lstStyle/>
        <a:p>
          <a:endParaRPr lang="en-US"/>
        </a:p>
      </dgm:t>
    </dgm:pt>
    <dgm:pt modelId="{57C8E214-93B0-42E8-96B3-AE7FB7A1D1C6}" type="sibTrans" cxnId="{C6F4DBCE-0EAA-4EBD-B96C-FC7EF6287F95}">
      <dgm:prSet/>
      <dgm:spPr/>
      <dgm:t>
        <a:bodyPr/>
        <a:lstStyle/>
        <a:p>
          <a:endParaRPr lang="en-US"/>
        </a:p>
      </dgm:t>
    </dgm:pt>
    <dgm:pt modelId="{617D156A-5278-4E0F-B467-AD8636566C13}">
      <dgm:prSet phldrT="[Text]"/>
      <dgm:spPr/>
      <dgm:t>
        <a:bodyPr/>
        <a:lstStyle/>
        <a:p>
          <a:r>
            <a:rPr lang="en-US" dirty="0" smtClean="0"/>
            <a:t>Evaluation of State jurisdiction</a:t>
          </a:r>
          <a:endParaRPr lang="en-US" dirty="0"/>
        </a:p>
      </dgm:t>
    </dgm:pt>
    <dgm:pt modelId="{052A7CE3-D2D3-4A8C-9BA6-1F84FB4327C2}" type="parTrans" cxnId="{54809A87-1D5D-40EC-ADA0-E3CC3BFA7540}">
      <dgm:prSet/>
      <dgm:spPr/>
      <dgm:t>
        <a:bodyPr/>
        <a:lstStyle/>
        <a:p>
          <a:endParaRPr lang="en-US"/>
        </a:p>
      </dgm:t>
    </dgm:pt>
    <dgm:pt modelId="{02046769-A329-4FEC-88DF-9E24C7052B99}" type="sibTrans" cxnId="{54809A87-1D5D-40EC-ADA0-E3CC3BFA7540}">
      <dgm:prSet/>
      <dgm:spPr/>
      <dgm:t>
        <a:bodyPr/>
        <a:lstStyle/>
        <a:p>
          <a:endParaRPr lang="en-US"/>
        </a:p>
      </dgm:t>
    </dgm:pt>
    <dgm:pt modelId="{DD94718F-F50C-4070-8DF4-37C1CF00C17D}">
      <dgm:prSet phldrT="[Text]"/>
      <dgm:spPr/>
      <dgm:t>
        <a:bodyPr/>
        <a:lstStyle/>
        <a:p>
          <a:r>
            <a:rPr lang="en-US" dirty="0" smtClean="0"/>
            <a:t>Revisions of BLM management documents </a:t>
          </a:r>
          <a:endParaRPr lang="en-US" dirty="0"/>
        </a:p>
      </dgm:t>
    </dgm:pt>
    <dgm:pt modelId="{09FA2481-054C-49E7-B071-E0068467EE60}" type="parTrans" cxnId="{B1FBF242-FE2F-4C3E-BE1B-A23DB791FEE8}">
      <dgm:prSet/>
      <dgm:spPr/>
      <dgm:t>
        <a:bodyPr/>
        <a:lstStyle/>
        <a:p>
          <a:endParaRPr lang="en-US"/>
        </a:p>
      </dgm:t>
    </dgm:pt>
    <dgm:pt modelId="{A40826BB-B9C4-481D-8EEB-EDBCAD5FB0D3}" type="sibTrans" cxnId="{B1FBF242-FE2F-4C3E-BE1B-A23DB791FEE8}">
      <dgm:prSet/>
      <dgm:spPr/>
      <dgm:t>
        <a:bodyPr/>
        <a:lstStyle/>
        <a:p>
          <a:endParaRPr lang="en-US"/>
        </a:p>
      </dgm:t>
    </dgm:pt>
    <dgm:pt modelId="{98748B73-5439-4438-8675-42F9EE779750}">
      <dgm:prSet phldrT="[Text]"/>
      <dgm:spPr/>
      <dgm:t>
        <a:bodyPr/>
        <a:lstStyle/>
        <a:p>
          <a:r>
            <a:rPr lang="en-US" dirty="0" smtClean="0"/>
            <a:t>Initiation of BLM regional mitigation planning</a:t>
          </a:r>
          <a:endParaRPr lang="en-US" dirty="0"/>
        </a:p>
      </dgm:t>
    </dgm:pt>
    <dgm:pt modelId="{01A51921-63F5-46F8-9B58-AFDFC8132FF5}" type="parTrans" cxnId="{D92081EA-182A-475A-A2F6-F5CCFDC433EE}">
      <dgm:prSet/>
      <dgm:spPr/>
      <dgm:t>
        <a:bodyPr/>
        <a:lstStyle/>
        <a:p>
          <a:endParaRPr lang="en-US"/>
        </a:p>
      </dgm:t>
    </dgm:pt>
    <dgm:pt modelId="{AC4D276A-A368-4FF9-8AC4-C2291B5C0EA8}" type="sibTrans" cxnId="{D92081EA-182A-475A-A2F6-F5CCFDC433EE}">
      <dgm:prSet/>
      <dgm:spPr/>
      <dgm:t>
        <a:bodyPr/>
        <a:lstStyle/>
        <a:p>
          <a:endParaRPr lang="en-US"/>
        </a:p>
      </dgm:t>
    </dgm:pt>
    <dgm:pt modelId="{FEED3FC0-A29F-4D48-A2FE-7D4A92443B9B}">
      <dgm:prSet phldrT="[Text]"/>
      <dgm:spPr/>
      <dgm:t>
        <a:bodyPr/>
        <a:lstStyle/>
        <a:p>
          <a:r>
            <a:rPr lang="en-US" dirty="0" smtClean="0"/>
            <a:t>Increased activity of multi-stakeholder groups</a:t>
          </a:r>
          <a:endParaRPr lang="en-US" dirty="0"/>
        </a:p>
      </dgm:t>
    </dgm:pt>
    <dgm:pt modelId="{E96CC220-E0F2-440D-B62B-72AABE3F4F1F}" type="parTrans" cxnId="{C44BCAE4-7216-4AA4-BE94-4FC984C29C61}">
      <dgm:prSet/>
      <dgm:spPr/>
      <dgm:t>
        <a:bodyPr/>
        <a:lstStyle/>
        <a:p>
          <a:endParaRPr lang="en-US"/>
        </a:p>
      </dgm:t>
    </dgm:pt>
    <dgm:pt modelId="{5BE15F0D-D2B8-4885-A19B-6DB7E39F0DDB}" type="sibTrans" cxnId="{C44BCAE4-7216-4AA4-BE94-4FC984C29C61}">
      <dgm:prSet/>
      <dgm:spPr/>
      <dgm:t>
        <a:bodyPr/>
        <a:lstStyle/>
        <a:p>
          <a:endParaRPr lang="en-US"/>
        </a:p>
      </dgm:t>
    </dgm:pt>
    <dgm:pt modelId="{04AC7B96-0D92-44BB-8E00-F2C6746844AF}">
      <dgm:prSet phldrT="[Text]"/>
      <dgm:spPr/>
      <dgm:t>
        <a:bodyPr/>
        <a:lstStyle/>
        <a:p>
          <a:r>
            <a:rPr lang="en-US" dirty="0" smtClean="0"/>
            <a:t>Heightened public interest</a:t>
          </a:r>
          <a:endParaRPr lang="en-US" dirty="0"/>
        </a:p>
      </dgm:t>
    </dgm:pt>
    <dgm:pt modelId="{1602B0B3-AE26-4B0D-8D4F-4786C0CDDA74}" type="parTrans" cxnId="{FB11FA39-5AD3-4412-B5CF-5EA207E08C72}">
      <dgm:prSet/>
      <dgm:spPr/>
      <dgm:t>
        <a:bodyPr/>
        <a:lstStyle/>
        <a:p>
          <a:endParaRPr lang="en-US"/>
        </a:p>
      </dgm:t>
    </dgm:pt>
    <dgm:pt modelId="{5C139B24-CA5D-4BD2-8754-24C3428C90D0}" type="sibTrans" cxnId="{FB11FA39-5AD3-4412-B5CF-5EA207E08C72}">
      <dgm:prSet/>
      <dgm:spPr/>
      <dgm:t>
        <a:bodyPr/>
        <a:lstStyle/>
        <a:p>
          <a:endParaRPr lang="en-US"/>
        </a:p>
      </dgm:t>
    </dgm:pt>
    <dgm:pt modelId="{1151CCE7-ECB2-43B2-B485-3DD3511651AA}">
      <dgm:prSet phldrT="[Text]"/>
      <dgm:spPr/>
      <dgm:t>
        <a:bodyPr/>
        <a:lstStyle/>
        <a:p>
          <a:r>
            <a:rPr lang="en-US" dirty="0" smtClean="0"/>
            <a:t>Effective environmental groups</a:t>
          </a:r>
          <a:endParaRPr lang="en-US" dirty="0"/>
        </a:p>
      </dgm:t>
    </dgm:pt>
    <dgm:pt modelId="{06F5719E-3555-4409-824E-D7F628AD7579}" type="sibTrans" cxnId="{898E7239-1E1C-4156-8659-87FE21F2CB59}">
      <dgm:prSet/>
      <dgm:spPr/>
      <dgm:t>
        <a:bodyPr/>
        <a:lstStyle/>
        <a:p>
          <a:endParaRPr lang="en-US"/>
        </a:p>
      </dgm:t>
    </dgm:pt>
    <dgm:pt modelId="{5A31521E-9315-415E-88B7-113427AB94B6}" type="parTrans" cxnId="{898E7239-1E1C-4156-8659-87FE21F2CB59}">
      <dgm:prSet/>
      <dgm:spPr/>
      <dgm:t>
        <a:bodyPr/>
        <a:lstStyle/>
        <a:p>
          <a:endParaRPr lang="en-US"/>
        </a:p>
      </dgm:t>
    </dgm:pt>
    <dgm:pt modelId="{2D22D3F7-BAF5-4913-AE38-6129FDB46275}" type="pres">
      <dgm:prSet presAssocID="{D205D0CD-5D5C-4452-8184-04DC07F4BB16}" presName="Name0" presStyleCnt="0">
        <dgm:presLayoutVars>
          <dgm:chMax val="1"/>
          <dgm:chPref val="1"/>
          <dgm:dir/>
          <dgm:animOne val="branch"/>
          <dgm:animLvl val="lvl"/>
        </dgm:presLayoutVars>
      </dgm:prSet>
      <dgm:spPr/>
      <dgm:t>
        <a:bodyPr/>
        <a:lstStyle/>
        <a:p>
          <a:endParaRPr lang="en-US"/>
        </a:p>
      </dgm:t>
    </dgm:pt>
    <dgm:pt modelId="{2EA49556-362E-46F3-AA75-CB15E8CC2B44}" type="pres">
      <dgm:prSet presAssocID="{A43D6D50-6916-4A0C-92BF-CEBC770E4BD7}" presName="Parent" presStyleLbl="node0" presStyleIdx="0" presStyleCnt="1">
        <dgm:presLayoutVars>
          <dgm:chMax val="6"/>
          <dgm:chPref val="6"/>
        </dgm:presLayoutVars>
      </dgm:prSet>
      <dgm:spPr/>
      <dgm:t>
        <a:bodyPr/>
        <a:lstStyle/>
        <a:p>
          <a:endParaRPr lang="en-US"/>
        </a:p>
      </dgm:t>
    </dgm:pt>
    <dgm:pt modelId="{CE06B132-A092-47C3-A73F-2CCC46507AFB}" type="pres">
      <dgm:prSet presAssocID="{1151CCE7-ECB2-43B2-B485-3DD3511651AA}" presName="Accent1" presStyleCnt="0"/>
      <dgm:spPr/>
    </dgm:pt>
    <dgm:pt modelId="{B6CF2A8F-BA4A-4E34-8BB7-D45FD25B5E98}" type="pres">
      <dgm:prSet presAssocID="{1151CCE7-ECB2-43B2-B485-3DD3511651AA}" presName="Accent" presStyleLbl="bgShp" presStyleIdx="0" presStyleCnt="6"/>
      <dgm:spPr/>
    </dgm:pt>
    <dgm:pt modelId="{64AAB6D2-FEC8-4C84-AF56-DFB326852663}" type="pres">
      <dgm:prSet presAssocID="{1151CCE7-ECB2-43B2-B485-3DD3511651AA}" presName="Child1" presStyleLbl="node1" presStyleIdx="0" presStyleCnt="6">
        <dgm:presLayoutVars>
          <dgm:chMax val="0"/>
          <dgm:chPref val="0"/>
          <dgm:bulletEnabled val="1"/>
        </dgm:presLayoutVars>
      </dgm:prSet>
      <dgm:spPr/>
      <dgm:t>
        <a:bodyPr/>
        <a:lstStyle/>
        <a:p>
          <a:endParaRPr lang="en-US"/>
        </a:p>
      </dgm:t>
    </dgm:pt>
    <dgm:pt modelId="{7506A0D4-6E2D-4555-A15A-D23B362A6E3B}" type="pres">
      <dgm:prSet presAssocID="{617D156A-5278-4E0F-B467-AD8636566C13}" presName="Accent2" presStyleCnt="0"/>
      <dgm:spPr/>
    </dgm:pt>
    <dgm:pt modelId="{35677A47-13B9-4C5E-B5F8-66A44639A24F}" type="pres">
      <dgm:prSet presAssocID="{617D156A-5278-4E0F-B467-AD8636566C13}" presName="Accent" presStyleLbl="bgShp" presStyleIdx="1" presStyleCnt="6"/>
      <dgm:spPr/>
      <dgm:t>
        <a:bodyPr/>
        <a:lstStyle/>
        <a:p>
          <a:endParaRPr lang="en-US"/>
        </a:p>
      </dgm:t>
    </dgm:pt>
    <dgm:pt modelId="{32A3FF79-7A4F-48A9-BE01-B7E47B6FADA4}" type="pres">
      <dgm:prSet presAssocID="{617D156A-5278-4E0F-B467-AD8636566C13}" presName="Child2" presStyleLbl="node1" presStyleIdx="1" presStyleCnt="6">
        <dgm:presLayoutVars>
          <dgm:chMax val="0"/>
          <dgm:chPref val="0"/>
          <dgm:bulletEnabled val="1"/>
        </dgm:presLayoutVars>
      </dgm:prSet>
      <dgm:spPr/>
      <dgm:t>
        <a:bodyPr/>
        <a:lstStyle/>
        <a:p>
          <a:endParaRPr lang="en-US"/>
        </a:p>
      </dgm:t>
    </dgm:pt>
    <dgm:pt modelId="{947CEF8C-8BC3-4640-9F9A-C016BD1F62F5}" type="pres">
      <dgm:prSet presAssocID="{DD94718F-F50C-4070-8DF4-37C1CF00C17D}" presName="Accent3" presStyleCnt="0"/>
      <dgm:spPr/>
    </dgm:pt>
    <dgm:pt modelId="{AE2E5834-BFBE-48B8-9E44-CDF7923FD560}" type="pres">
      <dgm:prSet presAssocID="{DD94718F-F50C-4070-8DF4-37C1CF00C17D}" presName="Accent" presStyleLbl="bgShp" presStyleIdx="2" presStyleCnt="6"/>
      <dgm:spPr/>
    </dgm:pt>
    <dgm:pt modelId="{58DA7DA1-78D9-4D7F-AA66-660A077E5D28}" type="pres">
      <dgm:prSet presAssocID="{DD94718F-F50C-4070-8DF4-37C1CF00C17D}" presName="Child3" presStyleLbl="node1" presStyleIdx="2" presStyleCnt="6">
        <dgm:presLayoutVars>
          <dgm:chMax val="0"/>
          <dgm:chPref val="0"/>
          <dgm:bulletEnabled val="1"/>
        </dgm:presLayoutVars>
      </dgm:prSet>
      <dgm:spPr/>
      <dgm:t>
        <a:bodyPr/>
        <a:lstStyle/>
        <a:p>
          <a:endParaRPr lang="en-US"/>
        </a:p>
      </dgm:t>
    </dgm:pt>
    <dgm:pt modelId="{C51BAF38-0BF5-48FC-AD27-EEA59AACD917}" type="pres">
      <dgm:prSet presAssocID="{98748B73-5439-4438-8675-42F9EE779750}" presName="Accent4" presStyleCnt="0"/>
      <dgm:spPr/>
    </dgm:pt>
    <dgm:pt modelId="{F4F5A769-D029-4112-B912-019AADD7437A}" type="pres">
      <dgm:prSet presAssocID="{98748B73-5439-4438-8675-42F9EE779750}" presName="Accent" presStyleLbl="bgShp" presStyleIdx="3" presStyleCnt="6"/>
      <dgm:spPr/>
    </dgm:pt>
    <dgm:pt modelId="{739D5BC6-65A9-4367-A0C2-F37D6DFA35CE}" type="pres">
      <dgm:prSet presAssocID="{98748B73-5439-4438-8675-42F9EE779750}" presName="Child4" presStyleLbl="node1" presStyleIdx="3" presStyleCnt="6">
        <dgm:presLayoutVars>
          <dgm:chMax val="0"/>
          <dgm:chPref val="0"/>
          <dgm:bulletEnabled val="1"/>
        </dgm:presLayoutVars>
      </dgm:prSet>
      <dgm:spPr/>
      <dgm:t>
        <a:bodyPr/>
        <a:lstStyle/>
        <a:p>
          <a:endParaRPr lang="en-US"/>
        </a:p>
      </dgm:t>
    </dgm:pt>
    <dgm:pt modelId="{D8D2EFB9-F65B-406A-9FFF-AB452658E451}" type="pres">
      <dgm:prSet presAssocID="{FEED3FC0-A29F-4D48-A2FE-7D4A92443B9B}" presName="Accent5" presStyleCnt="0"/>
      <dgm:spPr/>
    </dgm:pt>
    <dgm:pt modelId="{6053EAB9-4223-49D7-8376-67A2864C3950}" type="pres">
      <dgm:prSet presAssocID="{FEED3FC0-A29F-4D48-A2FE-7D4A92443B9B}" presName="Accent" presStyleLbl="bgShp" presStyleIdx="4" presStyleCnt="6"/>
      <dgm:spPr/>
    </dgm:pt>
    <dgm:pt modelId="{B69E1D87-8619-47E1-9B93-D932BE8B76C1}" type="pres">
      <dgm:prSet presAssocID="{FEED3FC0-A29F-4D48-A2FE-7D4A92443B9B}" presName="Child5" presStyleLbl="node1" presStyleIdx="4" presStyleCnt="6">
        <dgm:presLayoutVars>
          <dgm:chMax val="0"/>
          <dgm:chPref val="0"/>
          <dgm:bulletEnabled val="1"/>
        </dgm:presLayoutVars>
      </dgm:prSet>
      <dgm:spPr/>
      <dgm:t>
        <a:bodyPr/>
        <a:lstStyle/>
        <a:p>
          <a:endParaRPr lang="en-US"/>
        </a:p>
      </dgm:t>
    </dgm:pt>
    <dgm:pt modelId="{328BF473-9D99-4D2B-B3BB-F024CB182722}" type="pres">
      <dgm:prSet presAssocID="{04AC7B96-0D92-44BB-8E00-F2C6746844AF}" presName="Accent6" presStyleCnt="0"/>
      <dgm:spPr/>
    </dgm:pt>
    <dgm:pt modelId="{9739A017-6588-44AE-8640-70A28717C2CE}" type="pres">
      <dgm:prSet presAssocID="{04AC7B96-0D92-44BB-8E00-F2C6746844AF}" presName="Accent" presStyleLbl="bgShp" presStyleIdx="5" presStyleCnt="6"/>
      <dgm:spPr/>
    </dgm:pt>
    <dgm:pt modelId="{1EBEA669-1D4A-4EA5-8B84-BAF209E3DC6F}" type="pres">
      <dgm:prSet presAssocID="{04AC7B96-0D92-44BB-8E00-F2C6746844AF}" presName="Child6" presStyleLbl="node1" presStyleIdx="5" presStyleCnt="6">
        <dgm:presLayoutVars>
          <dgm:chMax val="0"/>
          <dgm:chPref val="0"/>
          <dgm:bulletEnabled val="1"/>
        </dgm:presLayoutVars>
      </dgm:prSet>
      <dgm:spPr/>
      <dgm:t>
        <a:bodyPr/>
        <a:lstStyle/>
        <a:p>
          <a:endParaRPr lang="en-US"/>
        </a:p>
      </dgm:t>
    </dgm:pt>
  </dgm:ptLst>
  <dgm:cxnLst>
    <dgm:cxn modelId="{D92081EA-182A-475A-A2F6-F5CCFDC433EE}" srcId="{A43D6D50-6916-4A0C-92BF-CEBC770E4BD7}" destId="{98748B73-5439-4438-8675-42F9EE779750}" srcOrd="3" destOrd="0" parTransId="{01A51921-63F5-46F8-9B58-AFDFC8132FF5}" sibTransId="{AC4D276A-A368-4FF9-8AC4-C2291B5C0EA8}"/>
    <dgm:cxn modelId="{53D492F1-84DE-4F42-A7E2-C28CA73C8A65}" type="presOf" srcId="{FEED3FC0-A29F-4D48-A2FE-7D4A92443B9B}" destId="{B69E1D87-8619-47E1-9B93-D932BE8B76C1}" srcOrd="0" destOrd="0" presId="urn:microsoft.com/office/officeart/2011/layout/HexagonRadial"/>
    <dgm:cxn modelId="{54809A87-1D5D-40EC-ADA0-E3CC3BFA7540}" srcId="{A43D6D50-6916-4A0C-92BF-CEBC770E4BD7}" destId="{617D156A-5278-4E0F-B467-AD8636566C13}" srcOrd="1" destOrd="0" parTransId="{052A7CE3-D2D3-4A8C-9BA6-1F84FB4327C2}" sibTransId="{02046769-A329-4FEC-88DF-9E24C7052B99}"/>
    <dgm:cxn modelId="{19C9B6A4-947B-4EA2-8AD4-B6B33EDE6D31}" type="presOf" srcId="{617D156A-5278-4E0F-B467-AD8636566C13}" destId="{32A3FF79-7A4F-48A9-BE01-B7E47B6FADA4}" srcOrd="0" destOrd="0" presId="urn:microsoft.com/office/officeart/2011/layout/HexagonRadial"/>
    <dgm:cxn modelId="{C44BCAE4-7216-4AA4-BE94-4FC984C29C61}" srcId="{A43D6D50-6916-4A0C-92BF-CEBC770E4BD7}" destId="{FEED3FC0-A29F-4D48-A2FE-7D4A92443B9B}" srcOrd="4" destOrd="0" parTransId="{E96CC220-E0F2-440D-B62B-72AABE3F4F1F}" sibTransId="{5BE15F0D-D2B8-4885-A19B-6DB7E39F0DDB}"/>
    <dgm:cxn modelId="{C6F4DBCE-0EAA-4EBD-B96C-FC7EF6287F95}" srcId="{D205D0CD-5D5C-4452-8184-04DC07F4BB16}" destId="{A43D6D50-6916-4A0C-92BF-CEBC770E4BD7}" srcOrd="0" destOrd="0" parTransId="{4FAC5269-43C4-4B09-8642-6454B538F434}" sibTransId="{57C8E214-93B0-42E8-96B3-AE7FB7A1D1C6}"/>
    <dgm:cxn modelId="{FB11FA39-5AD3-4412-B5CF-5EA207E08C72}" srcId="{A43D6D50-6916-4A0C-92BF-CEBC770E4BD7}" destId="{04AC7B96-0D92-44BB-8E00-F2C6746844AF}" srcOrd="5" destOrd="0" parTransId="{1602B0B3-AE26-4B0D-8D4F-4786C0CDDA74}" sibTransId="{5C139B24-CA5D-4BD2-8754-24C3428C90D0}"/>
    <dgm:cxn modelId="{A79F7B72-CD91-4C32-A4C9-D2F5B36A73C0}" type="presOf" srcId="{D205D0CD-5D5C-4452-8184-04DC07F4BB16}" destId="{2D22D3F7-BAF5-4913-AE38-6129FDB46275}" srcOrd="0" destOrd="0" presId="urn:microsoft.com/office/officeart/2011/layout/HexagonRadial"/>
    <dgm:cxn modelId="{688B65CE-AEAA-4894-9A83-B51272532663}" type="presOf" srcId="{1151CCE7-ECB2-43B2-B485-3DD3511651AA}" destId="{64AAB6D2-FEC8-4C84-AF56-DFB326852663}" srcOrd="0" destOrd="0" presId="urn:microsoft.com/office/officeart/2011/layout/HexagonRadial"/>
    <dgm:cxn modelId="{B1FBF242-FE2F-4C3E-BE1B-A23DB791FEE8}" srcId="{A43D6D50-6916-4A0C-92BF-CEBC770E4BD7}" destId="{DD94718F-F50C-4070-8DF4-37C1CF00C17D}" srcOrd="2" destOrd="0" parTransId="{09FA2481-054C-49E7-B071-E0068467EE60}" sibTransId="{A40826BB-B9C4-481D-8EEB-EDBCAD5FB0D3}"/>
    <dgm:cxn modelId="{898E7239-1E1C-4156-8659-87FE21F2CB59}" srcId="{A43D6D50-6916-4A0C-92BF-CEBC770E4BD7}" destId="{1151CCE7-ECB2-43B2-B485-3DD3511651AA}" srcOrd="0" destOrd="0" parTransId="{5A31521E-9315-415E-88B7-113427AB94B6}" sibTransId="{06F5719E-3555-4409-824E-D7F628AD7579}"/>
    <dgm:cxn modelId="{DAAE06BE-3787-467D-B277-3B2EEB8C0E01}" type="presOf" srcId="{DD94718F-F50C-4070-8DF4-37C1CF00C17D}" destId="{58DA7DA1-78D9-4D7F-AA66-660A077E5D28}" srcOrd="0" destOrd="0" presId="urn:microsoft.com/office/officeart/2011/layout/HexagonRadial"/>
    <dgm:cxn modelId="{7E95A301-0417-4C02-B32B-F90FBA399406}" type="presOf" srcId="{04AC7B96-0D92-44BB-8E00-F2C6746844AF}" destId="{1EBEA669-1D4A-4EA5-8B84-BAF209E3DC6F}" srcOrd="0" destOrd="0" presId="urn:microsoft.com/office/officeart/2011/layout/HexagonRadial"/>
    <dgm:cxn modelId="{F9C0C065-32B6-4D18-972C-8373D4A51DFE}" type="presOf" srcId="{98748B73-5439-4438-8675-42F9EE779750}" destId="{739D5BC6-65A9-4367-A0C2-F37D6DFA35CE}" srcOrd="0" destOrd="0" presId="urn:microsoft.com/office/officeart/2011/layout/HexagonRadial"/>
    <dgm:cxn modelId="{F8276201-46FB-4C6D-B40F-35C88D2FD7F9}" type="presOf" srcId="{A43D6D50-6916-4A0C-92BF-CEBC770E4BD7}" destId="{2EA49556-362E-46F3-AA75-CB15E8CC2B44}" srcOrd="0" destOrd="0" presId="urn:microsoft.com/office/officeart/2011/layout/HexagonRadial"/>
    <dgm:cxn modelId="{D1A001DA-8272-4AE1-BC50-1A940EA40E40}" type="presParOf" srcId="{2D22D3F7-BAF5-4913-AE38-6129FDB46275}" destId="{2EA49556-362E-46F3-AA75-CB15E8CC2B44}" srcOrd="0" destOrd="0" presId="urn:microsoft.com/office/officeart/2011/layout/HexagonRadial"/>
    <dgm:cxn modelId="{F020496D-1241-4C89-8248-A016966CF791}" type="presParOf" srcId="{2D22D3F7-BAF5-4913-AE38-6129FDB46275}" destId="{CE06B132-A092-47C3-A73F-2CCC46507AFB}" srcOrd="1" destOrd="0" presId="urn:microsoft.com/office/officeart/2011/layout/HexagonRadial"/>
    <dgm:cxn modelId="{F46A1C1E-3296-4DC6-A13C-FEF9891F9D2B}" type="presParOf" srcId="{CE06B132-A092-47C3-A73F-2CCC46507AFB}" destId="{B6CF2A8F-BA4A-4E34-8BB7-D45FD25B5E98}" srcOrd="0" destOrd="0" presId="urn:microsoft.com/office/officeart/2011/layout/HexagonRadial"/>
    <dgm:cxn modelId="{704CF5B6-FC43-4502-9B4C-02C61E36FD41}" type="presParOf" srcId="{2D22D3F7-BAF5-4913-AE38-6129FDB46275}" destId="{64AAB6D2-FEC8-4C84-AF56-DFB326852663}" srcOrd="2" destOrd="0" presId="urn:microsoft.com/office/officeart/2011/layout/HexagonRadial"/>
    <dgm:cxn modelId="{608FFB15-4DDC-415A-8367-A4DB9857D3EB}" type="presParOf" srcId="{2D22D3F7-BAF5-4913-AE38-6129FDB46275}" destId="{7506A0D4-6E2D-4555-A15A-D23B362A6E3B}" srcOrd="3" destOrd="0" presId="urn:microsoft.com/office/officeart/2011/layout/HexagonRadial"/>
    <dgm:cxn modelId="{D17DD2EF-0DC4-4865-8D1D-9858A39047BE}" type="presParOf" srcId="{7506A0D4-6E2D-4555-A15A-D23B362A6E3B}" destId="{35677A47-13B9-4C5E-B5F8-66A44639A24F}" srcOrd="0" destOrd="0" presId="urn:microsoft.com/office/officeart/2011/layout/HexagonRadial"/>
    <dgm:cxn modelId="{F4540EFB-9D92-4F1F-BD08-F5BAB730A090}" type="presParOf" srcId="{2D22D3F7-BAF5-4913-AE38-6129FDB46275}" destId="{32A3FF79-7A4F-48A9-BE01-B7E47B6FADA4}" srcOrd="4" destOrd="0" presId="urn:microsoft.com/office/officeart/2011/layout/HexagonRadial"/>
    <dgm:cxn modelId="{70E74AC4-8934-4BBD-B05F-D37AE2F1808F}" type="presParOf" srcId="{2D22D3F7-BAF5-4913-AE38-6129FDB46275}" destId="{947CEF8C-8BC3-4640-9F9A-C016BD1F62F5}" srcOrd="5" destOrd="0" presId="urn:microsoft.com/office/officeart/2011/layout/HexagonRadial"/>
    <dgm:cxn modelId="{4FEB9D44-0BE3-4F8F-A767-ECF03317E701}" type="presParOf" srcId="{947CEF8C-8BC3-4640-9F9A-C016BD1F62F5}" destId="{AE2E5834-BFBE-48B8-9E44-CDF7923FD560}" srcOrd="0" destOrd="0" presId="urn:microsoft.com/office/officeart/2011/layout/HexagonRadial"/>
    <dgm:cxn modelId="{C0C18291-7F4D-43D6-8839-59FCB9B086C6}" type="presParOf" srcId="{2D22D3F7-BAF5-4913-AE38-6129FDB46275}" destId="{58DA7DA1-78D9-4D7F-AA66-660A077E5D28}" srcOrd="6" destOrd="0" presId="urn:microsoft.com/office/officeart/2011/layout/HexagonRadial"/>
    <dgm:cxn modelId="{A51FBC74-1B3B-4CA9-9A34-37773EEB6D80}" type="presParOf" srcId="{2D22D3F7-BAF5-4913-AE38-6129FDB46275}" destId="{C51BAF38-0BF5-48FC-AD27-EEA59AACD917}" srcOrd="7" destOrd="0" presId="urn:microsoft.com/office/officeart/2011/layout/HexagonRadial"/>
    <dgm:cxn modelId="{6ECA9811-9DB9-49BA-A39A-B3BDC05EB767}" type="presParOf" srcId="{C51BAF38-0BF5-48FC-AD27-EEA59AACD917}" destId="{F4F5A769-D029-4112-B912-019AADD7437A}" srcOrd="0" destOrd="0" presId="urn:microsoft.com/office/officeart/2011/layout/HexagonRadial"/>
    <dgm:cxn modelId="{2E1F5985-B6B8-41B5-9C54-B8C19016D1C6}" type="presParOf" srcId="{2D22D3F7-BAF5-4913-AE38-6129FDB46275}" destId="{739D5BC6-65A9-4367-A0C2-F37D6DFA35CE}" srcOrd="8" destOrd="0" presId="urn:microsoft.com/office/officeart/2011/layout/HexagonRadial"/>
    <dgm:cxn modelId="{832B1B57-9573-4758-AE8E-15DB3FF087B6}" type="presParOf" srcId="{2D22D3F7-BAF5-4913-AE38-6129FDB46275}" destId="{D8D2EFB9-F65B-406A-9FFF-AB452658E451}" srcOrd="9" destOrd="0" presId="urn:microsoft.com/office/officeart/2011/layout/HexagonRadial"/>
    <dgm:cxn modelId="{EEEA6015-B214-48E3-B0FA-5C96DAA9B56C}" type="presParOf" srcId="{D8D2EFB9-F65B-406A-9FFF-AB452658E451}" destId="{6053EAB9-4223-49D7-8376-67A2864C3950}" srcOrd="0" destOrd="0" presId="urn:microsoft.com/office/officeart/2011/layout/HexagonRadial"/>
    <dgm:cxn modelId="{92D520CB-99FA-46E3-9F2F-19DCE4380D55}" type="presParOf" srcId="{2D22D3F7-BAF5-4913-AE38-6129FDB46275}" destId="{B69E1D87-8619-47E1-9B93-D932BE8B76C1}" srcOrd="10" destOrd="0" presId="urn:microsoft.com/office/officeart/2011/layout/HexagonRadial"/>
    <dgm:cxn modelId="{C3274C08-0A70-4311-BA29-DD93E185DB17}" type="presParOf" srcId="{2D22D3F7-BAF5-4913-AE38-6129FDB46275}" destId="{328BF473-9D99-4D2B-B3BB-F024CB182722}" srcOrd="11" destOrd="0" presId="urn:microsoft.com/office/officeart/2011/layout/HexagonRadial"/>
    <dgm:cxn modelId="{C886EE3A-F51D-45A8-B5E4-B92ADC5E903A}" type="presParOf" srcId="{328BF473-9D99-4D2B-B3BB-F024CB182722}" destId="{9739A017-6588-44AE-8640-70A28717C2CE}" srcOrd="0" destOrd="0" presId="urn:microsoft.com/office/officeart/2011/layout/HexagonRadial"/>
    <dgm:cxn modelId="{7812DFD3-1A76-4E63-8165-142F3D24FE20}" type="presParOf" srcId="{2D22D3F7-BAF5-4913-AE38-6129FDB46275}" destId="{1EBEA669-1D4A-4EA5-8B84-BAF209E3DC6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214FE-6783-41FC-8DB9-8F0FC428DEE9}">
      <dsp:nvSpPr>
        <dsp:cNvPr id="0" name=""/>
        <dsp:cNvSpPr/>
      </dsp:nvSpPr>
      <dsp:spPr>
        <a:xfrm>
          <a:off x="4704726" y="720641"/>
          <a:ext cx="690829" cy="328772"/>
        </a:xfrm>
        <a:custGeom>
          <a:avLst/>
          <a:gdLst/>
          <a:ahLst/>
          <a:cxnLst/>
          <a:rect l="0" t="0" r="0" b="0"/>
          <a:pathLst>
            <a:path>
              <a:moveTo>
                <a:pt x="0" y="0"/>
              </a:moveTo>
              <a:lnTo>
                <a:pt x="0" y="224048"/>
              </a:lnTo>
              <a:lnTo>
                <a:pt x="690829" y="224048"/>
              </a:lnTo>
              <a:lnTo>
                <a:pt x="690829" y="3287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8BC56-D09E-4FCA-B096-312BCF0BFF25}">
      <dsp:nvSpPr>
        <dsp:cNvPr id="0" name=""/>
        <dsp:cNvSpPr/>
      </dsp:nvSpPr>
      <dsp:spPr>
        <a:xfrm>
          <a:off x="4013897" y="1767248"/>
          <a:ext cx="698618" cy="195434"/>
        </a:xfrm>
        <a:custGeom>
          <a:avLst/>
          <a:gdLst/>
          <a:ahLst/>
          <a:cxnLst/>
          <a:rect l="0" t="0" r="0" b="0"/>
          <a:pathLst>
            <a:path>
              <a:moveTo>
                <a:pt x="0" y="0"/>
              </a:moveTo>
              <a:lnTo>
                <a:pt x="0" y="90710"/>
              </a:lnTo>
              <a:lnTo>
                <a:pt x="698618" y="90710"/>
              </a:lnTo>
              <a:lnTo>
                <a:pt x="698618" y="1954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53C864-A6DA-44A5-AB87-FFB4B8085747}">
      <dsp:nvSpPr>
        <dsp:cNvPr id="0" name=""/>
        <dsp:cNvSpPr/>
      </dsp:nvSpPr>
      <dsp:spPr>
        <a:xfrm>
          <a:off x="3968177" y="3860461"/>
          <a:ext cx="91440" cy="328772"/>
        </a:xfrm>
        <a:custGeom>
          <a:avLst/>
          <a:gdLst/>
          <a:ahLst/>
          <a:cxnLst/>
          <a:rect l="0" t="0" r="0" b="0"/>
          <a:pathLst>
            <a:path>
              <a:moveTo>
                <a:pt x="45720" y="0"/>
              </a:moveTo>
              <a:lnTo>
                <a:pt x="45720" y="3287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FCA549-2298-4FD1-870E-3587034E210D}">
      <dsp:nvSpPr>
        <dsp:cNvPr id="0" name=""/>
        <dsp:cNvSpPr/>
      </dsp:nvSpPr>
      <dsp:spPr>
        <a:xfrm>
          <a:off x="3323067" y="2813854"/>
          <a:ext cx="690829" cy="328772"/>
        </a:xfrm>
        <a:custGeom>
          <a:avLst/>
          <a:gdLst/>
          <a:ahLst/>
          <a:cxnLst/>
          <a:rect l="0" t="0" r="0" b="0"/>
          <a:pathLst>
            <a:path>
              <a:moveTo>
                <a:pt x="0" y="0"/>
              </a:moveTo>
              <a:lnTo>
                <a:pt x="0" y="224048"/>
              </a:lnTo>
              <a:lnTo>
                <a:pt x="690829" y="224048"/>
              </a:lnTo>
              <a:lnTo>
                <a:pt x="690829" y="3287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EC4BE7-66A2-47AA-979E-687D9D23ECFD}">
      <dsp:nvSpPr>
        <dsp:cNvPr id="0" name=""/>
        <dsp:cNvSpPr/>
      </dsp:nvSpPr>
      <dsp:spPr>
        <a:xfrm>
          <a:off x="2586518" y="3860461"/>
          <a:ext cx="91440" cy="328772"/>
        </a:xfrm>
        <a:custGeom>
          <a:avLst/>
          <a:gdLst/>
          <a:ahLst/>
          <a:cxnLst/>
          <a:rect l="0" t="0" r="0" b="0"/>
          <a:pathLst>
            <a:path>
              <a:moveTo>
                <a:pt x="45720" y="0"/>
              </a:moveTo>
              <a:lnTo>
                <a:pt x="45720" y="3287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003B5-852F-4E69-ADE5-679F5A1B5EB5}">
      <dsp:nvSpPr>
        <dsp:cNvPr id="0" name=""/>
        <dsp:cNvSpPr/>
      </dsp:nvSpPr>
      <dsp:spPr>
        <a:xfrm>
          <a:off x="2632238" y="2813854"/>
          <a:ext cx="690829" cy="328772"/>
        </a:xfrm>
        <a:custGeom>
          <a:avLst/>
          <a:gdLst/>
          <a:ahLst/>
          <a:cxnLst/>
          <a:rect l="0" t="0" r="0" b="0"/>
          <a:pathLst>
            <a:path>
              <a:moveTo>
                <a:pt x="690829" y="0"/>
              </a:moveTo>
              <a:lnTo>
                <a:pt x="690829" y="224048"/>
              </a:lnTo>
              <a:lnTo>
                <a:pt x="0" y="224048"/>
              </a:lnTo>
              <a:lnTo>
                <a:pt x="0" y="3287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EF58DD-1D3D-4086-947A-EB52314D0268}">
      <dsp:nvSpPr>
        <dsp:cNvPr id="0" name=""/>
        <dsp:cNvSpPr/>
      </dsp:nvSpPr>
      <dsp:spPr>
        <a:xfrm>
          <a:off x="3323067" y="1767248"/>
          <a:ext cx="690829" cy="328772"/>
        </a:xfrm>
        <a:custGeom>
          <a:avLst/>
          <a:gdLst/>
          <a:ahLst/>
          <a:cxnLst/>
          <a:rect l="0" t="0" r="0" b="0"/>
          <a:pathLst>
            <a:path>
              <a:moveTo>
                <a:pt x="690829" y="0"/>
              </a:moveTo>
              <a:lnTo>
                <a:pt x="690829" y="224048"/>
              </a:lnTo>
              <a:lnTo>
                <a:pt x="0" y="224048"/>
              </a:lnTo>
              <a:lnTo>
                <a:pt x="0" y="3287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08AC2-62C3-4487-B89B-1D05D6A2649B}">
      <dsp:nvSpPr>
        <dsp:cNvPr id="0" name=""/>
        <dsp:cNvSpPr/>
      </dsp:nvSpPr>
      <dsp:spPr>
        <a:xfrm>
          <a:off x="4013897" y="720641"/>
          <a:ext cx="690829" cy="328772"/>
        </a:xfrm>
        <a:custGeom>
          <a:avLst/>
          <a:gdLst/>
          <a:ahLst/>
          <a:cxnLst/>
          <a:rect l="0" t="0" r="0" b="0"/>
          <a:pathLst>
            <a:path>
              <a:moveTo>
                <a:pt x="690829" y="0"/>
              </a:moveTo>
              <a:lnTo>
                <a:pt x="690829" y="224048"/>
              </a:lnTo>
              <a:lnTo>
                <a:pt x="0" y="224048"/>
              </a:lnTo>
              <a:lnTo>
                <a:pt x="0" y="3287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DE1998-F4AE-44D8-8508-7A5285892417}">
      <dsp:nvSpPr>
        <dsp:cNvPr id="0" name=""/>
        <dsp:cNvSpPr/>
      </dsp:nvSpPr>
      <dsp:spPr>
        <a:xfrm>
          <a:off x="4139502" y="2806"/>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F4975-0EE3-4A27-B06F-EAA41148BCD2}">
      <dsp:nvSpPr>
        <dsp:cNvPr id="0" name=""/>
        <dsp:cNvSpPr/>
      </dsp:nvSpPr>
      <dsp:spPr>
        <a:xfrm>
          <a:off x="4265108" y="122131"/>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Petitioned </a:t>
          </a:r>
          <a:endParaRPr lang="en-US" sz="1200" kern="1200" dirty="0"/>
        </a:p>
      </dsp:txBody>
      <dsp:txXfrm>
        <a:off x="4286133" y="143156"/>
        <a:ext cx="1088398" cy="675784"/>
      </dsp:txXfrm>
    </dsp:sp>
    <dsp:sp modelId="{9088A540-0539-474D-BC3B-2910542AA4E3}">
      <dsp:nvSpPr>
        <dsp:cNvPr id="0" name=""/>
        <dsp:cNvSpPr/>
      </dsp:nvSpPr>
      <dsp:spPr>
        <a:xfrm>
          <a:off x="3448673" y="1049413"/>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155464-59AA-4FEA-8A6A-71FEFCFA27F5}">
      <dsp:nvSpPr>
        <dsp:cNvPr id="0" name=""/>
        <dsp:cNvSpPr/>
      </dsp:nvSpPr>
      <dsp:spPr>
        <a:xfrm>
          <a:off x="3574278" y="1168738"/>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Warranted</a:t>
          </a:r>
          <a:endParaRPr lang="en-US" sz="1200" kern="1200" dirty="0"/>
        </a:p>
      </dsp:txBody>
      <dsp:txXfrm>
        <a:off x="3595303" y="1189763"/>
        <a:ext cx="1088398" cy="675784"/>
      </dsp:txXfrm>
    </dsp:sp>
    <dsp:sp modelId="{D9865DB7-CECB-49FA-8DCA-7D199712D375}">
      <dsp:nvSpPr>
        <dsp:cNvPr id="0" name=""/>
        <dsp:cNvSpPr/>
      </dsp:nvSpPr>
      <dsp:spPr>
        <a:xfrm>
          <a:off x="2757843" y="2096020"/>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25EC35-EC4D-4548-B8F9-DAA2809E78B7}">
      <dsp:nvSpPr>
        <dsp:cNvPr id="0" name=""/>
        <dsp:cNvSpPr/>
      </dsp:nvSpPr>
      <dsp:spPr>
        <a:xfrm>
          <a:off x="2883449" y="2215345"/>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Proposed</a:t>
          </a:r>
          <a:endParaRPr lang="en-US" sz="1200" kern="1200" dirty="0"/>
        </a:p>
      </dsp:txBody>
      <dsp:txXfrm>
        <a:off x="2904474" y="2236370"/>
        <a:ext cx="1088398" cy="675784"/>
      </dsp:txXfrm>
    </dsp:sp>
    <dsp:sp modelId="{808A5DBC-5AFB-464C-9E8D-FB031552EDCE}">
      <dsp:nvSpPr>
        <dsp:cNvPr id="0" name=""/>
        <dsp:cNvSpPr/>
      </dsp:nvSpPr>
      <dsp:spPr>
        <a:xfrm>
          <a:off x="2067014" y="3142626"/>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9A4C8-C8C2-41C9-ADED-17F8CDAE29D3}">
      <dsp:nvSpPr>
        <dsp:cNvPr id="0" name=""/>
        <dsp:cNvSpPr/>
      </dsp:nvSpPr>
      <dsp:spPr>
        <a:xfrm>
          <a:off x="2192619" y="3261951"/>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Threatened/</a:t>
          </a:r>
        </a:p>
        <a:p>
          <a:pPr lvl="0" algn="ctr" defTabSz="533400">
            <a:lnSpc>
              <a:spcPct val="90000"/>
            </a:lnSpc>
            <a:spcBef>
              <a:spcPct val="0"/>
            </a:spcBef>
            <a:spcAft>
              <a:spcPct val="35000"/>
            </a:spcAft>
          </a:pPr>
          <a:r>
            <a:rPr lang="en-US" sz="1200" kern="1200" dirty="0" smtClean="0"/>
            <a:t>Critical Habitat</a:t>
          </a:r>
          <a:endParaRPr lang="en-US" sz="1200" kern="1200" dirty="0"/>
        </a:p>
      </dsp:txBody>
      <dsp:txXfrm>
        <a:off x="2213644" y="3282976"/>
        <a:ext cx="1088398" cy="675784"/>
      </dsp:txXfrm>
    </dsp:sp>
    <dsp:sp modelId="{36A1FB53-C915-4DAE-91E7-2112509894AF}">
      <dsp:nvSpPr>
        <dsp:cNvPr id="0" name=""/>
        <dsp:cNvSpPr/>
      </dsp:nvSpPr>
      <dsp:spPr>
        <a:xfrm>
          <a:off x="2067014" y="4189233"/>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E49086-7904-4BA2-90A5-B6F1E42D65EC}">
      <dsp:nvSpPr>
        <dsp:cNvPr id="0" name=""/>
        <dsp:cNvSpPr/>
      </dsp:nvSpPr>
      <dsp:spPr>
        <a:xfrm>
          <a:off x="2192619" y="4308558"/>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Final Listing, Withdrawal, or Extension</a:t>
          </a:r>
          <a:endParaRPr lang="en-US" sz="1200" kern="1200" dirty="0"/>
        </a:p>
      </dsp:txBody>
      <dsp:txXfrm>
        <a:off x="2213644" y="4329583"/>
        <a:ext cx="1088398" cy="675784"/>
      </dsp:txXfrm>
    </dsp:sp>
    <dsp:sp modelId="{28DD1D56-3035-4F71-B07F-FEB9B6914F2B}">
      <dsp:nvSpPr>
        <dsp:cNvPr id="0" name=""/>
        <dsp:cNvSpPr/>
      </dsp:nvSpPr>
      <dsp:spPr>
        <a:xfrm>
          <a:off x="3448673" y="3142626"/>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A9636C-E05A-4CBE-9070-8E01E4BAD093}">
      <dsp:nvSpPr>
        <dsp:cNvPr id="0" name=""/>
        <dsp:cNvSpPr/>
      </dsp:nvSpPr>
      <dsp:spPr>
        <a:xfrm>
          <a:off x="3574278" y="3261951"/>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Endangered/ Critical Habitat</a:t>
          </a:r>
          <a:endParaRPr lang="en-US" sz="1200" kern="1200" dirty="0"/>
        </a:p>
      </dsp:txBody>
      <dsp:txXfrm>
        <a:off x="3595303" y="3282976"/>
        <a:ext cx="1088398" cy="675784"/>
      </dsp:txXfrm>
    </dsp:sp>
    <dsp:sp modelId="{DB5BA667-3E08-42EF-86C3-EF2CF90B0976}">
      <dsp:nvSpPr>
        <dsp:cNvPr id="0" name=""/>
        <dsp:cNvSpPr/>
      </dsp:nvSpPr>
      <dsp:spPr>
        <a:xfrm>
          <a:off x="3448673" y="4189233"/>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A82601-081E-4310-BA6A-F7C8439410C0}">
      <dsp:nvSpPr>
        <dsp:cNvPr id="0" name=""/>
        <dsp:cNvSpPr/>
      </dsp:nvSpPr>
      <dsp:spPr>
        <a:xfrm>
          <a:off x="3574278" y="4308558"/>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Final Listing, Withdrawal, or Extension</a:t>
          </a:r>
          <a:endParaRPr lang="en-US" sz="1200" kern="1200" dirty="0"/>
        </a:p>
      </dsp:txBody>
      <dsp:txXfrm>
        <a:off x="3595303" y="4329583"/>
        <a:ext cx="1088398" cy="675784"/>
      </dsp:txXfrm>
    </dsp:sp>
    <dsp:sp modelId="{A3B32FD5-2E52-405C-9DB2-BF6C047C7215}">
      <dsp:nvSpPr>
        <dsp:cNvPr id="0" name=""/>
        <dsp:cNvSpPr/>
      </dsp:nvSpPr>
      <dsp:spPr>
        <a:xfrm>
          <a:off x="4147291" y="1962682"/>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C61FC-DEF2-4869-8A1D-F0A1A1A85DE2}">
      <dsp:nvSpPr>
        <dsp:cNvPr id="0" name=""/>
        <dsp:cNvSpPr/>
      </dsp:nvSpPr>
      <dsp:spPr>
        <a:xfrm>
          <a:off x="4272896" y="2082007"/>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Candidate</a:t>
          </a:r>
          <a:endParaRPr lang="en-US" sz="1200" kern="1200" dirty="0"/>
        </a:p>
      </dsp:txBody>
      <dsp:txXfrm>
        <a:off x="4293921" y="2103032"/>
        <a:ext cx="1088398" cy="675784"/>
      </dsp:txXfrm>
    </dsp:sp>
    <dsp:sp modelId="{525577E9-4222-440A-9BB4-AC56F0BA4E4A}">
      <dsp:nvSpPr>
        <dsp:cNvPr id="0" name=""/>
        <dsp:cNvSpPr/>
      </dsp:nvSpPr>
      <dsp:spPr>
        <a:xfrm>
          <a:off x="4830332" y="1049413"/>
          <a:ext cx="1130448" cy="717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545C91-6EE9-4C04-A512-206BA4486FA0}">
      <dsp:nvSpPr>
        <dsp:cNvPr id="0" name=""/>
        <dsp:cNvSpPr/>
      </dsp:nvSpPr>
      <dsp:spPr>
        <a:xfrm>
          <a:off x="4955937" y="1168738"/>
          <a:ext cx="1130448" cy="7178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Not Warranted</a:t>
          </a:r>
          <a:endParaRPr lang="en-US" sz="1200" kern="1200" dirty="0"/>
        </a:p>
      </dsp:txBody>
      <dsp:txXfrm>
        <a:off x="4976962" y="1189763"/>
        <a:ext cx="1088398" cy="675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49556-362E-46F3-AA75-CB15E8CC2B44}">
      <dsp:nvSpPr>
        <dsp:cNvPr id="0" name=""/>
        <dsp:cNvSpPr/>
      </dsp:nvSpPr>
      <dsp:spPr>
        <a:xfrm>
          <a:off x="3045377" y="1622419"/>
          <a:ext cx="2062166" cy="178385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Impending USFWS Listing Decisions and Critical Habitat Designations</a:t>
          </a:r>
          <a:endParaRPr lang="en-US" sz="1300" kern="1200" dirty="0"/>
        </a:p>
      </dsp:txBody>
      <dsp:txXfrm>
        <a:off x="3387107" y="1918029"/>
        <a:ext cx="1378706" cy="1192637"/>
      </dsp:txXfrm>
    </dsp:sp>
    <dsp:sp modelId="{35677A47-13B9-4C5E-B5F8-66A44639A24F}">
      <dsp:nvSpPr>
        <dsp:cNvPr id="0" name=""/>
        <dsp:cNvSpPr/>
      </dsp:nvSpPr>
      <dsp:spPr>
        <a:xfrm>
          <a:off x="4336689" y="768964"/>
          <a:ext cx="778049" cy="670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AAB6D2-FEC8-4C84-AF56-DFB326852663}">
      <dsp:nvSpPr>
        <dsp:cNvPr id="0" name=""/>
        <dsp:cNvSpPr/>
      </dsp:nvSpPr>
      <dsp:spPr>
        <a:xfrm>
          <a:off x="3235332" y="0"/>
          <a:ext cx="1689930" cy="146198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Effective environmental groups</a:t>
          </a:r>
          <a:endParaRPr lang="en-US" sz="1300" kern="1200" dirty="0"/>
        </a:p>
      </dsp:txBody>
      <dsp:txXfrm>
        <a:off x="3515389" y="242283"/>
        <a:ext cx="1129816" cy="977422"/>
      </dsp:txXfrm>
    </dsp:sp>
    <dsp:sp modelId="{AE2E5834-BFBE-48B8-9E44-CDF7923FD560}">
      <dsp:nvSpPr>
        <dsp:cNvPr id="0" name=""/>
        <dsp:cNvSpPr/>
      </dsp:nvSpPr>
      <dsp:spPr>
        <a:xfrm>
          <a:off x="5244733" y="2022241"/>
          <a:ext cx="778049" cy="670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3FF79-7A4F-48A9-BE01-B7E47B6FADA4}">
      <dsp:nvSpPr>
        <dsp:cNvPr id="0" name=""/>
        <dsp:cNvSpPr/>
      </dsp:nvSpPr>
      <dsp:spPr>
        <a:xfrm>
          <a:off x="4785194" y="899220"/>
          <a:ext cx="1689930" cy="146198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Evaluation of State jurisdiction</a:t>
          </a:r>
          <a:endParaRPr lang="en-US" sz="1300" kern="1200" dirty="0"/>
        </a:p>
      </dsp:txBody>
      <dsp:txXfrm>
        <a:off x="5065251" y="1141503"/>
        <a:ext cx="1129816" cy="977422"/>
      </dsp:txXfrm>
    </dsp:sp>
    <dsp:sp modelId="{F4F5A769-D029-4112-B912-019AADD7437A}">
      <dsp:nvSpPr>
        <dsp:cNvPr id="0" name=""/>
        <dsp:cNvSpPr/>
      </dsp:nvSpPr>
      <dsp:spPr>
        <a:xfrm>
          <a:off x="4613947" y="3436955"/>
          <a:ext cx="778049" cy="670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DA7DA1-78D9-4D7F-AA66-660A077E5D28}">
      <dsp:nvSpPr>
        <dsp:cNvPr id="0" name=""/>
        <dsp:cNvSpPr/>
      </dsp:nvSpPr>
      <dsp:spPr>
        <a:xfrm>
          <a:off x="4785194" y="2666984"/>
          <a:ext cx="1689930" cy="146198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Revisions of BLM management documents </a:t>
          </a:r>
          <a:endParaRPr lang="en-US" sz="1300" kern="1200" dirty="0"/>
        </a:p>
      </dsp:txBody>
      <dsp:txXfrm>
        <a:off x="5065251" y="2909267"/>
        <a:ext cx="1129816" cy="977422"/>
      </dsp:txXfrm>
    </dsp:sp>
    <dsp:sp modelId="{6053EAB9-4223-49D7-8376-67A2864C3950}">
      <dsp:nvSpPr>
        <dsp:cNvPr id="0" name=""/>
        <dsp:cNvSpPr/>
      </dsp:nvSpPr>
      <dsp:spPr>
        <a:xfrm>
          <a:off x="3049214" y="3583807"/>
          <a:ext cx="778049" cy="670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D5BC6-65A9-4367-A0C2-F37D6DFA35CE}">
      <dsp:nvSpPr>
        <dsp:cNvPr id="0" name=""/>
        <dsp:cNvSpPr/>
      </dsp:nvSpPr>
      <dsp:spPr>
        <a:xfrm>
          <a:off x="3235332" y="3567211"/>
          <a:ext cx="1689930" cy="146198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Initiation of BLM regional mitigation planning</a:t>
          </a:r>
          <a:endParaRPr lang="en-US" sz="1300" kern="1200" dirty="0"/>
        </a:p>
      </dsp:txBody>
      <dsp:txXfrm>
        <a:off x="3515389" y="3809494"/>
        <a:ext cx="1129816" cy="977422"/>
      </dsp:txXfrm>
    </dsp:sp>
    <dsp:sp modelId="{9739A017-6588-44AE-8640-70A28717C2CE}">
      <dsp:nvSpPr>
        <dsp:cNvPr id="0" name=""/>
        <dsp:cNvSpPr/>
      </dsp:nvSpPr>
      <dsp:spPr>
        <a:xfrm>
          <a:off x="2126300" y="2331034"/>
          <a:ext cx="778049" cy="67039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E1D87-8619-47E1-9B93-D932BE8B76C1}">
      <dsp:nvSpPr>
        <dsp:cNvPr id="0" name=""/>
        <dsp:cNvSpPr/>
      </dsp:nvSpPr>
      <dsp:spPr>
        <a:xfrm>
          <a:off x="1678274" y="2667990"/>
          <a:ext cx="1689930" cy="146198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Increased activity of multi-stakeholder groups</a:t>
          </a:r>
          <a:endParaRPr lang="en-US" sz="1300" kern="1200" dirty="0"/>
        </a:p>
      </dsp:txBody>
      <dsp:txXfrm>
        <a:off x="1958331" y="2910273"/>
        <a:ext cx="1129816" cy="977422"/>
      </dsp:txXfrm>
    </dsp:sp>
    <dsp:sp modelId="{1EBEA669-1D4A-4EA5-8B84-BAF209E3DC6F}">
      <dsp:nvSpPr>
        <dsp:cNvPr id="0" name=""/>
        <dsp:cNvSpPr/>
      </dsp:nvSpPr>
      <dsp:spPr>
        <a:xfrm>
          <a:off x="1678274" y="897209"/>
          <a:ext cx="1689930" cy="146198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Heightened public interest</a:t>
          </a:r>
          <a:endParaRPr lang="en-US" sz="1300" kern="1200" dirty="0"/>
        </a:p>
      </dsp:txBody>
      <dsp:txXfrm>
        <a:off x="1958331" y="1139492"/>
        <a:ext cx="1129816" cy="9774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850" cy="465138"/>
          </a:xfrm>
          <a:prstGeom prst="rect">
            <a:avLst/>
          </a:prstGeom>
        </p:spPr>
        <p:txBody>
          <a:bodyPr vert="horz" lIns="92528" tIns="46264" rIns="92528" bIns="4626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08425" y="0"/>
            <a:ext cx="2990850" cy="465138"/>
          </a:xfrm>
          <a:prstGeom prst="rect">
            <a:avLst/>
          </a:prstGeom>
        </p:spPr>
        <p:txBody>
          <a:bodyPr vert="horz" lIns="92528" tIns="46264" rIns="92528" bIns="46264" rtlCol="0"/>
          <a:lstStyle>
            <a:lvl1pPr algn="r" fontAlgn="auto">
              <a:spcBef>
                <a:spcPts val="0"/>
              </a:spcBef>
              <a:spcAft>
                <a:spcPts val="0"/>
              </a:spcAft>
              <a:defRPr sz="1200">
                <a:latin typeface="+mn-lt"/>
              </a:defRPr>
            </a:lvl1pPr>
          </a:lstStyle>
          <a:p>
            <a:pPr>
              <a:defRPr/>
            </a:pPr>
            <a:fld id="{3F5C6EAA-1046-493C-859D-0C6E78AF8573}" type="datetimeFigureOut">
              <a:rPr lang="en-US"/>
              <a:pPr>
                <a:defRPr/>
              </a:pPr>
              <a:t>8/4/2013</a:t>
            </a:fld>
            <a:endParaRPr lang="en-US"/>
          </a:p>
        </p:txBody>
      </p:sp>
      <p:sp>
        <p:nvSpPr>
          <p:cNvPr id="4" name="Footer Placeholder 3"/>
          <p:cNvSpPr>
            <a:spLocks noGrp="1"/>
          </p:cNvSpPr>
          <p:nvPr>
            <p:ph type="ftr" sz="quarter" idx="2"/>
          </p:nvPr>
        </p:nvSpPr>
        <p:spPr>
          <a:xfrm>
            <a:off x="0" y="8824913"/>
            <a:ext cx="2990850" cy="465137"/>
          </a:xfrm>
          <a:prstGeom prst="rect">
            <a:avLst/>
          </a:prstGeom>
        </p:spPr>
        <p:txBody>
          <a:bodyPr vert="horz" lIns="92528" tIns="46264" rIns="92528" bIns="46264"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08425" y="8824913"/>
            <a:ext cx="2990850" cy="465137"/>
          </a:xfrm>
          <a:prstGeom prst="rect">
            <a:avLst/>
          </a:prstGeom>
        </p:spPr>
        <p:txBody>
          <a:bodyPr vert="horz" lIns="92528" tIns="46264" rIns="92528" bIns="46264" rtlCol="0" anchor="b"/>
          <a:lstStyle>
            <a:lvl1pPr algn="r" fontAlgn="auto">
              <a:spcBef>
                <a:spcPts val="0"/>
              </a:spcBef>
              <a:spcAft>
                <a:spcPts val="0"/>
              </a:spcAft>
              <a:defRPr sz="1200">
                <a:latin typeface="+mn-lt"/>
              </a:defRPr>
            </a:lvl1pPr>
          </a:lstStyle>
          <a:p>
            <a:pPr>
              <a:defRPr/>
            </a:pPr>
            <a:fld id="{28805A33-5649-4322-88DD-242F5AA0E9E0}" type="slidenum">
              <a:rPr lang="en-US"/>
              <a:pPr>
                <a:defRPr/>
              </a:pPr>
              <a:t>‹#›</a:t>
            </a:fld>
            <a:endParaRPr lang="en-US"/>
          </a:p>
        </p:txBody>
      </p:sp>
    </p:spTree>
    <p:extLst>
      <p:ext uri="{BB962C8B-B14F-4D97-AF65-F5344CB8AC3E}">
        <p14:creationId xmlns:p14="http://schemas.microsoft.com/office/powerpoint/2010/main" val="3798406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850" cy="465138"/>
          </a:xfrm>
          <a:prstGeom prst="rect">
            <a:avLst/>
          </a:prstGeom>
        </p:spPr>
        <p:txBody>
          <a:bodyPr vert="horz" lIns="92528" tIns="46264" rIns="92528" bIns="4626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08425" y="0"/>
            <a:ext cx="2990850" cy="465138"/>
          </a:xfrm>
          <a:prstGeom prst="rect">
            <a:avLst/>
          </a:prstGeom>
        </p:spPr>
        <p:txBody>
          <a:bodyPr vert="horz" lIns="92528" tIns="46264" rIns="92528" bIns="46264" rtlCol="0"/>
          <a:lstStyle>
            <a:lvl1pPr algn="r" fontAlgn="auto">
              <a:spcBef>
                <a:spcPts val="0"/>
              </a:spcBef>
              <a:spcAft>
                <a:spcPts val="0"/>
              </a:spcAft>
              <a:defRPr sz="1200">
                <a:latin typeface="+mn-lt"/>
              </a:defRPr>
            </a:lvl1pPr>
          </a:lstStyle>
          <a:p>
            <a:pPr>
              <a:defRPr/>
            </a:pPr>
            <a:fld id="{F03C7268-D37D-415D-8595-75E39047A273}" type="datetimeFigureOut">
              <a:rPr lang="en-US"/>
              <a:pPr>
                <a:defRPr/>
              </a:pPr>
              <a:t>8/4/2013</a:t>
            </a:fld>
            <a:endParaRPr lang="en-US"/>
          </a:p>
        </p:txBody>
      </p:sp>
      <p:sp>
        <p:nvSpPr>
          <p:cNvPr id="4" name="Slide Image Placeholder 3"/>
          <p:cNvSpPr>
            <a:spLocks noGrp="1" noRot="1" noChangeAspect="1"/>
          </p:cNvSpPr>
          <p:nvPr>
            <p:ph type="sldImg" idx="2"/>
          </p:nvPr>
        </p:nvSpPr>
        <p:spPr>
          <a:xfrm>
            <a:off x="1128713" y="696913"/>
            <a:ext cx="4645025" cy="3484562"/>
          </a:xfrm>
          <a:prstGeom prst="rect">
            <a:avLst/>
          </a:prstGeom>
          <a:noFill/>
          <a:ln w="12700">
            <a:solidFill>
              <a:prstClr val="black"/>
            </a:solidFill>
          </a:ln>
        </p:spPr>
        <p:txBody>
          <a:bodyPr vert="horz" lIns="92528" tIns="46264" rIns="92528" bIns="46264" rtlCol="0" anchor="ctr"/>
          <a:lstStyle/>
          <a:p>
            <a:pPr lvl="0"/>
            <a:endParaRPr lang="en-US" noProof="0"/>
          </a:p>
        </p:txBody>
      </p:sp>
      <p:sp>
        <p:nvSpPr>
          <p:cNvPr id="5" name="Notes Placeholder 4"/>
          <p:cNvSpPr>
            <a:spLocks noGrp="1"/>
          </p:cNvSpPr>
          <p:nvPr>
            <p:ph type="body" sz="quarter" idx="3"/>
          </p:nvPr>
        </p:nvSpPr>
        <p:spPr>
          <a:xfrm>
            <a:off x="690563" y="4413250"/>
            <a:ext cx="5519737" cy="4181475"/>
          </a:xfrm>
          <a:prstGeom prst="rect">
            <a:avLst/>
          </a:prstGeom>
        </p:spPr>
        <p:txBody>
          <a:bodyPr vert="horz" lIns="92528" tIns="46264" rIns="92528" bIns="4626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4913"/>
            <a:ext cx="2990850" cy="465137"/>
          </a:xfrm>
          <a:prstGeom prst="rect">
            <a:avLst/>
          </a:prstGeom>
        </p:spPr>
        <p:txBody>
          <a:bodyPr vert="horz" lIns="92528" tIns="46264" rIns="92528" bIns="46264"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08425" y="8824913"/>
            <a:ext cx="2990850" cy="465137"/>
          </a:xfrm>
          <a:prstGeom prst="rect">
            <a:avLst/>
          </a:prstGeom>
        </p:spPr>
        <p:txBody>
          <a:bodyPr vert="horz" lIns="92528" tIns="46264" rIns="92528" bIns="46264" rtlCol="0" anchor="b"/>
          <a:lstStyle>
            <a:lvl1pPr algn="r" fontAlgn="auto">
              <a:spcBef>
                <a:spcPts val="0"/>
              </a:spcBef>
              <a:spcAft>
                <a:spcPts val="0"/>
              </a:spcAft>
              <a:defRPr sz="1200">
                <a:latin typeface="+mn-lt"/>
              </a:defRPr>
            </a:lvl1pPr>
          </a:lstStyle>
          <a:p>
            <a:pPr>
              <a:defRPr/>
            </a:pPr>
            <a:fld id="{AEE8932C-6C2E-47BE-B695-B1348179FD00}" type="slidenum">
              <a:rPr lang="en-US"/>
              <a:pPr>
                <a:defRPr/>
              </a:pPr>
              <a:t>‹#›</a:t>
            </a:fld>
            <a:endParaRPr lang="en-US"/>
          </a:p>
        </p:txBody>
      </p:sp>
    </p:spTree>
    <p:extLst>
      <p:ext uri="{BB962C8B-B14F-4D97-AF65-F5344CB8AC3E}">
        <p14:creationId xmlns:p14="http://schemas.microsoft.com/office/powerpoint/2010/main" val="280676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ws.gov/endangered/esa-library/pdf/CNOR%2011-10-201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COGA is participating in a</a:t>
            </a:r>
            <a:r>
              <a:rPr lang="en-US" baseline="0" dirty="0" smtClean="0"/>
              <a:t> multi-stakeholder group to develop the Colorado Habitat Exchange.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10</a:t>
            </a:fld>
            <a:endParaRPr lang="en-US"/>
          </a:p>
        </p:txBody>
      </p:sp>
    </p:spTree>
    <p:extLst>
      <p:ext uri="{BB962C8B-B14F-4D97-AF65-F5344CB8AC3E}">
        <p14:creationId xmlns:p14="http://schemas.microsoft.com/office/powerpoint/2010/main" val="3871360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dirty="0" smtClean="0"/>
              <a:t>The Colorado Habitat Exchange is a market-based conservation mechanism for mitigating greater sage-grouse and mule deer habitat impacts from energy and other types of development. In the near term, the Exchange will result in investments in habitat for these species, and over the long-term will create a scalable approach for capturing habitat value and achieving conservation goals for a broader array of species and ecosystem </a:t>
            </a:r>
            <a:r>
              <a:rPr lang="en-US" sz="1200" dirty="0" smtClean="0"/>
              <a:t>services.</a:t>
            </a:r>
            <a:r>
              <a:rPr lang="en-US" sz="1200" baseline="0" dirty="0" smtClean="0"/>
              <a:t> </a:t>
            </a:r>
            <a:r>
              <a:rPr lang="en-US" sz="1200" dirty="0" smtClean="0"/>
              <a:t>The vision for the future of the Exchange is to support the maintenance, restoration, and enhancement of Colorado’s natural resources. </a:t>
            </a:r>
          </a:p>
          <a:p>
            <a:endParaRPr lang="en-US" sz="1200" dirty="0" smtClean="0"/>
          </a:p>
          <a:p>
            <a:r>
              <a:rPr lang="en-US" sz="1200" b="1" dirty="0" smtClean="0">
                <a:ea typeface="ＭＳ Ｐゴシック" pitchFamily="-65" charset="-128"/>
              </a:rPr>
              <a:t>Why </a:t>
            </a:r>
            <a:r>
              <a:rPr lang="en-US" sz="1200" b="1" dirty="0" smtClean="0">
                <a:ea typeface="ＭＳ Ｐゴシック" pitchFamily="-65" charset="-128"/>
              </a:rPr>
              <a:t>is the Colorado Habitat Exchange initially focusing on habitat mitigation for greater sage-grouse and mule deer targeted to the energy sector?</a:t>
            </a:r>
          </a:p>
          <a:p>
            <a:r>
              <a:rPr lang="en-US" sz="1200" dirty="0" smtClean="0">
                <a:ea typeface="ＭＳ Ｐゴシック" pitchFamily="-65" charset="-128"/>
              </a:rPr>
              <a:t>Colorado’s identification of sensitive wildlife habitats along with mitigation plans for operations within those habitats and the clarified ability of BLM to employ “off-site” mitigation provide us with opportunities to build a prototype credit system.  For example, if companies invest in the kinds of mitigation called for by either the CPW plans or through BLM’s permitting process, then those investments could streamline permitting for the immediate project and investment beyond the current requirements should represent a “credit” that can streamline permitting in other areas. </a:t>
            </a:r>
          </a:p>
          <a:p>
            <a:endParaRPr lang="en-US" sz="1200" dirty="0" smtClean="0">
              <a:ea typeface="ＭＳ Ｐゴシック" pitchFamily="-65" charset="-128"/>
            </a:endParaRPr>
          </a:p>
          <a:p>
            <a:r>
              <a:rPr lang="en-US" sz="1200" dirty="0" smtClean="0">
                <a:ea typeface="ＭＳ Ｐゴシック" pitchFamily="-65" charset="-128"/>
              </a:rPr>
              <a:t>A logical starting point to begin building this framework is with the energy sector and wildlife habitat, as a function of their investment in the development of Partners for Western Conservation (PWC), which is already working with Colorado Parks and Wildlife and companies on mitigation projects.  PWC is also connected to similar efforts elsewhere in the West (e.g., Cooperative Sagebrush Initiative, Willamette Partnership) to develop metrics for habitat evaluation (for impacts and for conservation measures) that could be valuable for this project.  While the energy sector is a logical starting point, the program will be designed to accommodate a wide range of other investors including private companies, agencies, conservation investors, organizations and landowners.</a:t>
            </a:r>
            <a:endParaRPr lang="en-US" sz="1200" dirty="0" smtClean="0">
              <a:ea typeface="ＭＳ Ｐゴシック" pitchFamily="34" charset="-128"/>
            </a:endParaRPr>
          </a:p>
          <a:p>
            <a:endParaRPr lang="en-US" sz="1200" dirty="0" smtClean="0">
              <a:ea typeface="ＭＳ Ｐゴシック" pitchFamily="-65" charset="-128"/>
            </a:endParaRPr>
          </a:p>
          <a:p>
            <a:r>
              <a:rPr lang="en-US" sz="1200" dirty="0" smtClean="0">
                <a:ea typeface="ＭＳ Ｐゴシック" pitchFamily="-65" charset="-128"/>
              </a:rPr>
              <a:t>Our </a:t>
            </a:r>
            <a:r>
              <a:rPr lang="en-US" sz="1200" dirty="0" smtClean="0">
                <a:ea typeface="ＭＳ Ｐゴシック" pitchFamily="-65" charset="-128"/>
              </a:rPr>
              <a:t>initial focus is on greater sage-grouse for several reasons: </a:t>
            </a:r>
          </a:p>
          <a:p>
            <a:r>
              <a:rPr lang="en-US" sz="1200" b="1" dirty="0" smtClean="0">
                <a:ea typeface="ＭＳ Ｐゴシック" pitchFamily="-65" charset="-128"/>
              </a:rPr>
              <a:t>Environmental Need</a:t>
            </a:r>
            <a:r>
              <a:rPr lang="en-US" sz="1200" dirty="0" smtClean="0">
                <a:ea typeface="ＭＳ Ｐゴシック" pitchFamily="-65" charset="-128"/>
              </a:rPr>
              <a:t>: The greater sage-grouse has declined drastically from its historic numbers; today’s numbers are less than ten percent of historic. The expansion of oil and natural gas facilities as well as other land use changes impact sage brush habitat, reducing the amount of viable habitat for the species. Protecting sage brush habitat for sage grouse will also support other species and ecosystem services. </a:t>
            </a:r>
          </a:p>
          <a:p>
            <a:r>
              <a:rPr lang="en-US" sz="1200" b="1" dirty="0" smtClean="0">
                <a:ea typeface="ＭＳ Ｐゴシック" pitchFamily="-65" charset="-128"/>
              </a:rPr>
              <a:t>Demand Drivers and Applicable Policies</a:t>
            </a:r>
            <a:r>
              <a:rPr lang="en-US" sz="1200" dirty="0" smtClean="0">
                <a:ea typeface="ＭＳ Ｐゴシック" pitchFamily="-65" charset="-128"/>
              </a:rPr>
              <a:t>: The greater sage-grouse has been petitioned for listing under the Endangered Species Act.  By 2015, the US Fish and Wildlife Service must decide whether the species is warranted for listing or not. No other species in the western US would have greater economic impact if listed. A federal listing would affect land use decisions in many sectors of the economy, especially energy and agriculture.</a:t>
            </a:r>
          </a:p>
          <a:p>
            <a:r>
              <a:rPr lang="en-US" sz="1200" b="1" dirty="0" smtClean="0">
                <a:ea typeface="ＭＳ Ｐゴシック" pitchFamily="-65" charset="-128"/>
              </a:rPr>
              <a:t>Opportunity</a:t>
            </a:r>
            <a:r>
              <a:rPr lang="en-US" sz="1200" dirty="0" smtClean="0">
                <a:ea typeface="ＭＳ Ｐゴシック" pitchFamily="-65" charset="-128"/>
              </a:rPr>
              <a:t>: Several Western states and the Federal government are currently developing strategies for how to reduce the decline prior to the listing decision. The time is now to develop conservation solutions that halt this decline and push the species toward recovery, preferably so that there is no need to list the species.</a:t>
            </a:r>
          </a:p>
          <a:p>
            <a:pPr defTabSz="897701">
              <a:defRPr/>
            </a:pPr>
            <a:endParaRPr lang="en-US" sz="1200" dirty="0" smtClean="0">
              <a:ea typeface="ＭＳ Ｐゴシック" pitchFamily="-65" charset="-128"/>
            </a:endParaRPr>
          </a:p>
          <a:p>
            <a:pPr defTabSz="897701">
              <a:defRPr/>
            </a:pPr>
            <a:r>
              <a:rPr lang="en-US" sz="1200" dirty="0" smtClean="0">
                <a:ea typeface="ＭＳ Ｐゴシック" pitchFamily="-65" charset="-128"/>
              </a:rPr>
              <a:t>The </a:t>
            </a:r>
            <a:r>
              <a:rPr lang="en-US" sz="1200" dirty="0" smtClean="0">
                <a:ea typeface="ＭＳ Ｐゴシック" pitchFamily="-65" charset="-128"/>
              </a:rPr>
              <a:t>objective of the Colorado Habitat Exchange is to create a performance-based approach that enables net-positive outcomes for wildlife and improves the effectiveness and efficiency of conservation investments.</a:t>
            </a:r>
          </a:p>
          <a:p>
            <a:pPr defTabSz="897701">
              <a:defRPr/>
            </a:pPr>
            <a:endParaRPr lang="en-US" sz="1200" b="1" dirty="0" smtClean="0"/>
          </a:p>
          <a:p>
            <a:pPr defTabSz="897701">
              <a:defRPr/>
            </a:pPr>
            <a:r>
              <a:rPr lang="en-US" sz="1200" b="1" dirty="0" smtClean="0"/>
              <a:t>Some Key Principles of the Exchange:</a:t>
            </a:r>
          </a:p>
          <a:p>
            <a:pPr marL="224425" indent="-224425" defTabSz="897701">
              <a:buFontTx/>
              <a:buAutoNum type="arabicParenR"/>
              <a:defRPr/>
            </a:pPr>
            <a:r>
              <a:rPr lang="en-US" sz="1200" dirty="0" smtClean="0"/>
              <a:t>Market-based to maximize the amount and value of conservation achieved per dollar invested; </a:t>
            </a:r>
          </a:p>
          <a:p>
            <a:pPr marL="224425" indent="-224425" defTabSz="897701">
              <a:buFontTx/>
              <a:buAutoNum type="arabicParenR"/>
              <a:defRPr/>
            </a:pPr>
            <a:r>
              <a:rPr lang="en-US" sz="1200" dirty="0" smtClean="0"/>
              <a:t>Science-based, employing the best available science, including expert opinion, to determine the most appropriate conservation actions and quantification methods; </a:t>
            </a:r>
          </a:p>
          <a:p>
            <a:pPr marL="224425" indent="-224425" defTabSz="897701">
              <a:buFontTx/>
              <a:buAutoNum type="arabicParenR"/>
              <a:defRPr/>
            </a:pPr>
            <a:r>
              <a:rPr lang="en-US" sz="1200" dirty="0" smtClean="0"/>
              <a:t>Achieves measureable net conservation benefits; </a:t>
            </a:r>
          </a:p>
          <a:p>
            <a:pPr marL="224425" indent="-224425" defTabSz="897701">
              <a:buFontTx/>
              <a:buAutoNum type="arabicParenR"/>
              <a:defRPr/>
            </a:pPr>
            <a:r>
              <a:rPr lang="en-US" sz="1200" dirty="0" smtClean="0"/>
              <a:t>Improves certainty and efficiency for energy and other project developers; </a:t>
            </a:r>
          </a:p>
          <a:p>
            <a:pPr marL="224425" indent="-224425" defTabSz="897701">
              <a:buFontTx/>
              <a:buAutoNum type="arabicParenR"/>
              <a:defRPr/>
            </a:pPr>
            <a:r>
              <a:rPr lang="en-US" sz="1200" dirty="0" smtClean="0"/>
              <a:t>Transparent and fair to all stakeholders; </a:t>
            </a:r>
          </a:p>
          <a:p>
            <a:pPr marL="224425" indent="-224425" defTabSz="897701">
              <a:buFontTx/>
              <a:buAutoNum type="arabicParenR"/>
              <a:defRPr/>
            </a:pPr>
            <a:r>
              <a:rPr lang="en-US" sz="1200" dirty="0" smtClean="0"/>
              <a:t>Focused on meeting priority habitat and species conservation goals of the State; </a:t>
            </a:r>
          </a:p>
          <a:p>
            <a:pPr marL="224425" indent="-224425" defTabSz="897701">
              <a:buFontTx/>
              <a:buAutoNum type="arabicParenR"/>
              <a:defRPr/>
            </a:pPr>
            <a:r>
              <a:rPr lang="en-US" sz="1200" dirty="0" smtClean="0"/>
              <a:t>Meets the standards and approval of key regulating entities, if and when regulatory approval is necessary (i.e. US Fish and Wildlife Service for species listed under the Endangered Species Act).</a:t>
            </a:r>
          </a:p>
          <a:p>
            <a:endParaRPr lang="en-US" sz="1200" dirty="0" smtClean="0">
              <a:ea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11</a:t>
            </a:fld>
            <a:endParaRPr lang="en-US"/>
          </a:p>
        </p:txBody>
      </p:sp>
    </p:spTree>
    <p:extLst>
      <p:ext uri="{BB962C8B-B14F-4D97-AF65-F5344CB8AC3E}">
        <p14:creationId xmlns:p14="http://schemas.microsoft.com/office/powerpoint/2010/main" val="887800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701">
              <a:defRPr/>
            </a:pPr>
            <a:r>
              <a:rPr lang="en-US" dirty="0" smtClean="0"/>
              <a:t>The problem with traditional offsets is that there</a:t>
            </a:r>
            <a:r>
              <a:rPr lang="en-US" baseline="0" dirty="0" smtClean="0"/>
              <a:t> is a net loss of habitat each year (see yellow boxes), despite significant mitigation and public &amp; private investment (see green and blue boxes).</a:t>
            </a:r>
            <a:endParaRPr lang="en-US" dirty="0" smtClean="0"/>
          </a:p>
          <a:p>
            <a:endParaRPr lang="en-US" dirty="0"/>
          </a:p>
        </p:txBody>
      </p:sp>
      <p:sp>
        <p:nvSpPr>
          <p:cNvPr id="4" name="Date Placeholder 3"/>
          <p:cNvSpPr>
            <a:spLocks noGrp="1"/>
          </p:cNvSpPr>
          <p:nvPr>
            <p:ph type="dt" idx="10"/>
          </p:nvPr>
        </p:nvSpPr>
        <p:spPr/>
        <p:txBody>
          <a:bodyPr/>
          <a:lstStyle/>
          <a:p>
            <a:fld id="{69BBC5E0-4213-4BE6-A091-48D5674A0D51}" type="datetime1">
              <a:rPr lang="en-US" smtClean="0">
                <a:solidFill>
                  <a:prstClr val="black"/>
                </a:solidFill>
              </a:rPr>
              <a:pPr/>
              <a:t>8/4/2013</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3016C964-D982-4981-B408-05452CBDFF0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62402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701">
              <a:defRPr/>
            </a:pPr>
            <a:r>
              <a:rPr lang="en-US" sz="1000" dirty="0"/>
              <a:t>The Colorado Habitat Exchange provides a performance-based mechanism for environmental impact mitigation and investment in conservation. The Exchange uses a standardized science-based conservation “credit” to quantify conservation benefits. Unlike most mitigation efforts, conservation credit trading systems incorporate both the quantity and quality of environmental impact and uplift. Establishing standardized conservation credits enables an understanding of environmental return on investment while reducing transaction costs and increasing certainty for credit buyers and sellers. </a:t>
            </a:r>
          </a:p>
          <a:p>
            <a:endParaRPr lang="en-US" dirty="0"/>
          </a:p>
        </p:txBody>
      </p:sp>
      <p:sp>
        <p:nvSpPr>
          <p:cNvPr id="4" name="Date Placeholder 3"/>
          <p:cNvSpPr>
            <a:spLocks noGrp="1"/>
          </p:cNvSpPr>
          <p:nvPr>
            <p:ph type="dt" idx="10"/>
          </p:nvPr>
        </p:nvSpPr>
        <p:spPr/>
        <p:txBody>
          <a:bodyPr/>
          <a:lstStyle/>
          <a:p>
            <a:fld id="{E53AD955-4AC1-4CD8-B22F-74C9BF71B5BA}" type="datetime1">
              <a:rPr lang="en-US" smtClean="0">
                <a:solidFill>
                  <a:prstClr val="black"/>
                </a:solidFill>
              </a:rPr>
              <a:pPr/>
              <a:t>8/4/2013</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3016C964-D982-4981-B408-05452CBDFF0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787417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Decision extended based on </a:t>
            </a:r>
            <a:r>
              <a:rPr lang="en-US" dirty="0" smtClean="0"/>
              <a:t>need to</a:t>
            </a:r>
            <a:r>
              <a:rPr lang="en-US" baseline="0" dirty="0" smtClean="0"/>
              <a:t> further review </a:t>
            </a:r>
            <a:r>
              <a:rPr lang="en-US" dirty="0" smtClean="0"/>
              <a:t>best </a:t>
            </a:r>
            <a:r>
              <a:rPr lang="en-US" dirty="0" smtClean="0"/>
              <a:t>available science.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14</a:t>
            </a:fld>
            <a:endParaRPr lang="en-US"/>
          </a:p>
        </p:txBody>
      </p:sp>
    </p:spTree>
    <p:extLst>
      <p:ext uri="{BB962C8B-B14F-4D97-AF65-F5344CB8AC3E}">
        <p14:creationId xmlns:p14="http://schemas.microsoft.com/office/powerpoint/2010/main" val="346339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Southern</a:t>
            </a:r>
            <a:r>
              <a:rPr lang="en-US" baseline="0" dirty="0" smtClean="0"/>
              <a:t> Great Plains Crucial Habitat Assessment Tool (CHAT</a:t>
            </a:r>
            <a:r>
              <a:rPr lang="en-US" baseline="0" dirty="0" smtClean="0"/>
              <a:t>). Lesser prairie chicken range in Colorado is SE region of state.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15</a:t>
            </a:fld>
            <a:endParaRPr lang="en-US"/>
          </a:p>
        </p:txBody>
      </p:sp>
    </p:spTree>
    <p:extLst>
      <p:ext uri="{BB962C8B-B14F-4D97-AF65-F5344CB8AC3E}">
        <p14:creationId xmlns:p14="http://schemas.microsoft.com/office/powerpoint/2010/main" val="4209718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COGCC requires oil and gas operators consult with Colorado Parks and Wildlife</a:t>
            </a:r>
            <a:r>
              <a:rPr lang="en-US" baseline="0" dirty="0" smtClean="0"/>
              <a:t> if development is proposed in Sensitive Wildlife Habitat (SWH). COGCC/CPW is currently proposing a rulemaking to revise the SWH maps for this species to reflect the WAFWA plan. WAFWA’s 4</a:t>
            </a:r>
            <a:r>
              <a:rPr lang="en-US" baseline="30000" dirty="0" smtClean="0"/>
              <a:t>th</a:t>
            </a:r>
            <a:r>
              <a:rPr lang="en-US" baseline="0" dirty="0" smtClean="0"/>
              <a:t> draft </a:t>
            </a:r>
            <a:r>
              <a:rPr lang="en-US" baseline="0" dirty="0" err="1" smtClean="0"/>
              <a:t>rangewide</a:t>
            </a:r>
            <a:r>
              <a:rPr lang="en-US" baseline="0" dirty="0" smtClean="0"/>
              <a:t> conservation plan is available online. Service hasn’t accepted the plan. A multi-stakeholder group is developing another mitigation program similar to the greater sage grouse habitat exchange.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16</a:t>
            </a:fld>
            <a:endParaRPr lang="en-US"/>
          </a:p>
        </p:txBody>
      </p:sp>
    </p:spTree>
    <p:extLst>
      <p:ext uri="{BB962C8B-B14F-4D97-AF65-F5344CB8AC3E}">
        <p14:creationId xmlns:p14="http://schemas.microsoft.com/office/powerpoint/2010/main" val="86333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a range-wide conservation strategy that wildlife agencies from 5 states participated in developing. Includes a CCAA component, which would be an in lieu fee program with funding going to WAFWA to implement conservation projects. The Service also published a proposed special rule 4(d) that would cover activities conducted as part of a state agency-prepared conservation program. Comments were submitted requesting language change to state agency-approved conservation program, to recognize programs such as the Lesser prairie-chicken Habitat Exchange that is in development. COGA’s perspective is that they want as many suitable, viable options as possible for operators to choose from, which may include this plan as well as the habitat exchange.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17</a:t>
            </a:fld>
            <a:endParaRPr lang="en-US"/>
          </a:p>
        </p:txBody>
      </p:sp>
    </p:spTree>
    <p:extLst>
      <p:ext uri="{BB962C8B-B14F-4D97-AF65-F5344CB8AC3E}">
        <p14:creationId xmlns:p14="http://schemas.microsoft.com/office/powerpoint/2010/main" val="276617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Decision extended based on </a:t>
            </a:r>
            <a:r>
              <a:rPr lang="en-US" dirty="0" smtClean="0"/>
              <a:t>need for further review of best </a:t>
            </a:r>
            <a:r>
              <a:rPr lang="en-US" dirty="0" smtClean="0"/>
              <a:t>available science.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18</a:t>
            </a:fld>
            <a:endParaRPr lang="en-US"/>
          </a:p>
        </p:txBody>
      </p:sp>
    </p:spTree>
    <p:extLst>
      <p:ext uri="{BB962C8B-B14F-4D97-AF65-F5344CB8AC3E}">
        <p14:creationId xmlns:p14="http://schemas.microsoft.com/office/powerpoint/2010/main" val="346339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Gunnison</a:t>
            </a:r>
            <a:r>
              <a:rPr lang="en-US" baseline="0" dirty="0" smtClean="0"/>
              <a:t> sage grouse range in Colorado is SW region of state.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19</a:t>
            </a:fld>
            <a:endParaRPr lang="en-US"/>
          </a:p>
        </p:txBody>
      </p:sp>
    </p:spTree>
    <p:extLst>
      <p:ext uri="{BB962C8B-B14F-4D97-AF65-F5344CB8AC3E}">
        <p14:creationId xmlns:p14="http://schemas.microsoft.com/office/powerpoint/2010/main" val="349070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2</a:t>
            </a:fld>
            <a:endParaRPr lang="en-US"/>
          </a:p>
        </p:txBody>
      </p:sp>
    </p:spTree>
    <p:extLst>
      <p:ext uri="{BB962C8B-B14F-4D97-AF65-F5344CB8AC3E}">
        <p14:creationId xmlns:p14="http://schemas.microsoft.com/office/powerpoint/2010/main" val="959831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COGCC requires consultation with CPW in SWH. Currently proposed rulemaking to revise SWH maps for this species.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20</a:t>
            </a:fld>
            <a:endParaRPr lang="en-US"/>
          </a:p>
        </p:txBody>
      </p:sp>
    </p:spTree>
    <p:extLst>
      <p:ext uri="{BB962C8B-B14F-4D97-AF65-F5344CB8AC3E}">
        <p14:creationId xmlns:p14="http://schemas.microsoft.com/office/powerpoint/2010/main" val="86333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 of the efforts underway have been approved by the Service</a:t>
            </a:r>
            <a:r>
              <a:rPr lang="en-US" baseline="0" dirty="0" smtClean="0"/>
              <a:t>, which makes it difficult to know what the right strategies are for proactive actions at this point. </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21</a:t>
            </a:fld>
            <a:endParaRPr lang="en-US"/>
          </a:p>
        </p:txBody>
      </p:sp>
    </p:spTree>
    <p:extLst>
      <p:ext uri="{BB962C8B-B14F-4D97-AF65-F5344CB8AC3E}">
        <p14:creationId xmlns:p14="http://schemas.microsoft.com/office/powerpoint/2010/main" val="4095179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During this period of uncertainty, consult with the State wildlife agency, implement avoidance and minimization measures, and document the heck out of it. Also weigh</a:t>
            </a:r>
            <a:r>
              <a:rPr lang="en-US" sz="1200" kern="1200" baseline="0" dirty="0" smtClean="0">
                <a:solidFill>
                  <a:schemeClr val="tx1"/>
                </a:solidFill>
                <a:effectLst/>
                <a:latin typeface="+mn-lt"/>
                <a:ea typeface="+mn-ea"/>
                <a:cs typeface="+mn-cs"/>
              </a:rPr>
              <a:t> your company’s/client’s risk management strategy (i.e., put more resources up front to engage in a CCAA or wait until listing decision and prepare a Habitat Conservation Plan if necessary).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key </a:t>
            </a:r>
            <a:r>
              <a:rPr lang="en-US" sz="1200" kern="1200" dirty="0" smtClean="0">
                <a:solidFill>
                  <a:schemeClr val="tx1"/>
                </a:solidFill>
                <a:effectLst/>
                <a:latin typeface="+mn-lt"/>
                <a:ea typeface="+mn-ea"/>
                <a:cs typeface="+mn-cs"/>
              </a:rPr>
              <a:t>difference </a:t>
            </a:r>
            <a:r>
              <a:rPr lang="en-US" sz="1200" kern="1200" dirty="0" smtClean="0">
                <a:solidFill>
                  <a:schemeClr val="tx1"/>
                </a:solidFill>
                <a:effectLst/>
                <a:latin typeface="+mn-lt"/>
                <a:ea typeface="+mn-ea"/>
                <a:cs typeface="+mn-cs"/>
              </a:rPr>
              <a:t>between development of a CCAA and an HCP is the timing of the process, specifically before listing of a species in hopes of preventing federal listing versus after the listing has been completed</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22</a:t>
            </a:fld>
            <a:endParaRPr lang="en-US"/>
          </a:p>
        </p:txBody>
      </p:sp>
    </p:spTree>
    <p:extLst>
      <p:ext uri="{BB962C8B-B14F-4D97-AF65-F5344CB8AC3E}">
        <p14:creationId xmlns:p14="http://schemas.microsoft.com/office/powerpoint/2010/main" val="39957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important impending</a:t>
            </a:r>
            <a:r>
              <a:rPr lang="en-US" baseline="0" dirty="0" smtClean="0"/>
              <a:t> USFWS listing decisions in Colorado: greater sage-grouse, Gunnison sage-grouse, and lesser prairie-chicken.</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3</a:t>
            </a:fld>
            <a:endParaRPr lang="en-US"/>
          </a:p>
        </p:txBody>
      </p:sp>
    </p:spTree>
    <p:extLst>
      <p:ext uri="{BB962C8B-B14F-4D97-AF65-F5344CB8AC3E}">
        <p14:creationId xmlns:p14="http://schemas.microsoft.com/office/powerpoint/2010/main" val="95983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u="none" strike="noStrike" kern="1200" baseline="0" dirty="0" smtClean="0">
                <a:solidFill>
                  <a:schemeClr val="tx1"/>
                </a:solidFill>
                <a:latin typeface="+mn-lt"/>
                <a:ea typeface="+mn-ea"/>
                <a:cs typeface="+mn-cs"/>
              </a:rPr>
              <a:t>The purpose of the ESA is to </a:t>
            </a:r>
            <a:r>
              <a:rPr lang="en-US" sz="1200" b="0" i="0" u="none" strike="noStrike" kern="1200" baseline="0" dirty="0" smtClean="0">
                <a:solidFill>
                  <a:schemeClr val="tx1"/>
                </a:solidFill>
                <a:latin typeface="+mn-lt"/>
                <a:ea typeface="+mn-ea"/>
                <a:cs typeface="+mn-cs"/>
              </a:rPr>
              <a:t>protect and </a:t>
            </a:r>
            <a:r>
              <a:rPr lang="en-US" sz="1200" b="0" i="0" u="none" strike="noStrike" kern="1200" baseline="0" dirty="0" smtClean="0">
                <a:solidFill>
                  <a:schemeClr val="tx1"/>
                </a:solidFill>
                <a:latin typeface="+mn-lt"/>
                <a:ea typeface="+mn-ea"/>
                <a:cs typeface="+mn-cs"/>
              </a:rPr>
              <a:t>recover imperiled species and </a:t>
            </a:r>
            <a:r>
              <a:rPr lang="en-US" sz="1200" b="0" i="0" u="none" strike="noStrike" kern="1200" baseline="0" dirty="0" smtClean="0">
                <a:solidFill>
                  <a:schemeClr val="tx1"/>
                </a:solidFill>
                <a:latin typeface="+mn-lt"/>
                <a:ea typeface="+mn-ea"/>
                <a:cs typeface="+mn-cs"/>
              </a:rPr>
              <a:t>the ecosystems </a:t>
            </a:r>
            <a:r>
              <a:rPr lang="en-US" sz="1200" b="0" i="0" u="none" strike="noStrike" kern="1200" baseline="0" dirty="0" smtClean="0">
                <a:solidFill>
                  <a:schemeClr val="tx1"/>
                </a:solidFill>
                <a:latin typeface="+mn-lt"/>
                <a:ea typeface="+mn-ea"/>
                <a:cs typeface="+mn-cs"/>
              </a:rPr>
              <a:t>upon which they depend. The ESA protects endangered </a:t>
            </a:r>
            <a:r>
              <a:rPr lang="en-US" sz="1200" b="0" i="0" u="none" strike="noStrike" kern="1200" baseline="0" dirty="0" smtClean="0">
                <a:solidFill>
                  <a:schemeClr val="tx1"/>
                </a:solidFill>
                <a:latin typeface="+mn-lt"/>
                <a:ea typeface="+mn-ea"/>
                <a:cs typeface="+mn-cs"/>
              </a:rPr>
              <a:t>and threatened </a:t>
            </a:r>
            <a:r>
              <a:rPr lang="en-US" sz="1200" b="0" i="0" u="none" strike="noStrike" kern="1200" baseline="0" dirty="0" smtClean="0">
                <a:solidFill>
                  <a:schemeClr val="tx1"/>
                </a:solidFill>
                <a:latin typeface="+mn-lt"/>
                <a:ea typeface="+mn-ea"/>
                <a:cs typeface="+mn-cs"/>
              </a:rPr>
              <a:t>species and their habitats </a:t>
            </a:r>
            <a:r>
              <a:rPr lang="en-US" sz="1200" b="0" i="0" u="none" strike="noStrike" kern="1200" baseline="0" dirty="0" smtClean="0">
                <a:solidFill>
                  <a:schemeClr val="tx1"/>
                </a:solidFill>
                <a:latin typeface="+mn-lt"/>
                <a:ea typeface="+mn-ea"/>
                <a:cs typeface="+mn-cs"/>
              </a:rPr>
              <a:t>by prohibiting </a:t>
            </a:r>
            <a:r>
              <a:rPr lang="en-US" sz="1200" b="0" i="0" u="none" strike="noStrike" kern="1200" baseline="0" dirty="0" smtClean="0">
                <a:solidFill>
                  <a:schemeClr val="tx1"/>
                </a:solidFill>
                <a:latin typeface="+mn-lt"/>
                <a:ea typeface="+mn-ea"/>
                <a:cs typeface="+mn-cs"/>
              </a:rPr>
              <a:t>the “take” of listed </a:t>
            </a:r>
            <a:r>
              <a:rPr lang="en-US" sz="1200" b="0" i="0" u="none" strike="noStrike" kern="1200" baseline="0" dirty="0" smtClean="0">
                <a:solidFill>
                  <a:schemeClr val="tx1"/>
                </a:solidFill>
                <a:latin typeface="+mn-lt"/>
                <a:ea typeface="+mn-ea"/>
                <a:cs typeface="+mn-cs"/>
              </a:rPr>
              <a:t>animals. Take </a:t>
            </a:r>
            <a:r>
              <a:rPr lang="en-US" sz="1200" b="0" i="0" u="none" strike="noStrike" kern="1200" baseline="0" dirty="0" smtClean="0">
                <a:solidFill>
                  <a:schemeClr val="tx1"/>
                </a:solidFill>
                <a:latin typeface="+mn-lt"/>
                <a:ea typeface="+mn-ea"/>
                <a:cs typeface="+mn-cs"/>
              </a:rPr>
              <a:t>is defined as “to harass, </a:t>
            </a:r>
            <a:r>
              <a:rPr lang="en-US" sz="1200" b="0" i="0" u="none" strike="noStrike" kern="1200" baseline="0" dirty="0" smtClean="0">
                <a:solidFill>
                  <a:schemeClr val="tx1"/>
                </a:solidFill>
                <a:latin typeface="+mn-lt"/>
                <a:ea typeface="+mn-ea"/>
                <a:cs typeface="+mn-cs"/>
              </a:rPr>
              <a:t>harm, pursue</a:t>
            </a:r>
            <a:r>
              <a:rPr lang="en-US" sz="1200" b="0" i="0" u="none" strike="noStrike" kern="1200" baseline="0" dirty="0" smtClean="0">
                <a:solidFill>
                  <a:schemeClr val="tx1"/>
                </a:solidFill>
                <a:latin typeface="+mn-lt"/>
                <a:ea typeface="+mn-ea"/>
                <a:cs typeface="+mn-cs"/>
              </a:rPr>
              <a:t>, hunt, shoot, wound, kill, </a:t>
            </a:r>
            <a:r>
              <a:rPr lang="en-US" sz="1200" b="0" i="0" u="none" strike="noStrike" kern="1200" baseline="0" dirty="0" smtClean="0">
                <a:solidFill>
                  <a:schemeClr val="tx1"/>
                </a:solidFill>
                <a:latin typeface="+mn-lt"/>
                <a:ea typeface="+mn-ea"/>
                <a:cs typeface="+mn-cs"/>
              </a:rPr>
              <a:t>trap, capture</a:t>
            </a:r>
            <a:r>
              <a:rPr lang="en-US" sz="1200" b="0" i="0" u="none" strike="noStrike" kern="1200" baseline="0" dirty="0" smtClean="0">
                <a:solidFill>
                  <a:schemeClr val="tx1"/>
                </a:solidFill>
                <a:latin typeface="+mn-lt"/>
                <a:ea typeface="+mn-ea"/>
                <a:cs typeface="+mn-cs"/>
              </a:rPr>
              <a:t>, or collect or attempt to engage </a:t>
            </a:r>
            <a:r>
              <a:rPr lang="en-US" sz="1200" b="0" i="0" u="none" strike="noStrike" kern="1200" baseline="0" dirty="0" smtClean="0">
                <a:solidFill>
                  <a:schemeClr val="tx1"/>
                </a:solidFill>
                <a:latin typeface="+mn-lt"/>
                <a:ea typeface="+mn-ea"/>
                <a:cs typeface="+mn-cs"/>
              </a:rPr>
              <a:t>in any </a:t>
            </a:r>
            <a:r>
              <a:rPr lang="en-US" sz="1200" b="0" i="0" u="none" strike="noStrike" kern="1200" baseline="0" dirty="0" smtClean="0">
                <a:solidFill>
                  <a:schemeClr val="tx1"/>
                </a:solidFill>
                <a:latin typeface="+mn-lt"/>
                <a:ea typeface="+mn-ea"/>
                <a:cs typeface="+mn-cs"/>
              </a:rPr>
              <a:t>such conduct</a:t>
            </a:r>
            <a:r>
              <a:rPr lang="en-US" sz="1200" b="0" i="0" u="none" strike="noStrike" kern="1200" baseline="0" dirty="0" smtClean="0">
                <a:solidFill>
                  <a:schemeClr val="tx1"/>
                </a:solidFill>
                <a:latin typeface="+mn-lt"/>
                <a:ea typeface="+mn-ea"/>
                <a:cs typeface="+mn-cs"/>
              </a:rPr>
              <a:t>.” Critical </a:t>
            </a:r>
            <a:r>
              <a:rPr lang="en-US" sz="1200" b="0" i="0" u="none" strike="noStrike" kern="1200" baseline="0" dirty="0" smtClean="0">
                <a:solidFill>
                  <a:schemeClr val="tx1"/>
                </a:solidFill>
                <a:latin typeface="+mn-lt"/>
                <a:ea typeface="+mn-ea"/>
                <a:cs typeface="+mn-cs"/>
              </a:rPr>
              <a:t>habitat includes </a:t>
            </a:r>
            <a:r>
              <a:rPr lang="en-US" sz="1200" b="0" i="0" u="none" strike="noStrike" kern="1200" baseline="0" dirty="0" smtClean="0">
                <a:solidFill>
                  <a:schemeClr val="tx1"/>
                </a:solidFill>
                <a:latin typeface="+mn-lt"/>
                <a:ea typeface="+mn-ea"/>
                <a:cs typeface="+mn-cs"/>
              </a:rPr>
              <a:t>geographic areas </a:t>
            </a:r>
            <a:r>
              <a:rPr lang="en-US" sz="1200" b="0" i="0" u="none" strike="noStrike" kern="1200" baseline="0" dirty="0" smtClean="0">
                <a:solidFill>
                  <a:schemeClr val="tx1"/>
                </a:solidFill>
                <a:latin typeface="+mn-lt"/>
                <a:ea typeface="+mn-ea"/>
                <a:cs typeface="+mn-cs"/>
              </a:rPr>
              <a:t>that contain the physical </a:t>
            </a:r>
            <a:r>
              <a:rPr lang="en-US" sz="1200" b="0" i="0" u="none" strike="noStrike" kern="1200" baseline="0" dirty="0" smtClean="0">
                <a:solidFill>
                  <a:schemeClr val="tx1"/>
                </a:solidFill>
                <a:latin typeface="+mn-lt"/>
                <a:ea typeface="+mn-ea"/>
                <a:cs typeface="+mn-cs"/>
              </a:rPr>
              <a:t>or biological </a:t>
            </a:r>
            <a:r>
              <a:rPr lang="en-US" sz="1200" b="0" i="0" u="none" strike="noStrike" kern="1200" baseline="0" dirty="0" smtClean="0">
                <a:solidFill>
                  <a:schemeClr val="tx1"/>
                </a:solidFill>
                <a:latin typeface="+mn-lt"/>
                <a:ea typeface="+mn-ea"/>
                <a:cs typeface="+mn-cs"/>
              </a:rPr>
              <a:t>features that are </a:t>
            </a:r>
            <a:r>
              <a:rPr lang="en-US" sz="1200" b="0" i="0" u="none" strike="noStrike" kern="1200" baseline="0" dirty="0" smtClean="0">
                <a:solidFill>
                  <a:schemeClr val="tx1"/>
                </a:solidFill>
                <a:latin typeface="+mn-lt"/>
                <a:ea typeface="+mn-ea"/>
                <a:cs typeface="+mn-cs"/>
              </a:rPr>
              <a:t>essential to </a:t>
            </a:r>
            <a:r>
              <a:rPr lang="en-US" sz="1200" b="0" i="0" u="none" strike="noStrike" kern="1200" baseline="0" dirty="0" smtClean="0">
                <a:solidFill>
                  <a:schemeClr val="tx1"/>
                </a:solidFill>
                <a:latin typeface="+mn-lt"/>
                <a:ea typeface="+mn-ea"/>
                <a:cs typeface="+mn-cs"/>
              </a:rPr>
              <a:t>the conservation of the species </a:t>
            </a:r>
            <a:r>
              <a:rPr lang="en-US" sz="1200" b="0" i="0" u="none" strike="noStrike" kern="1200" baseline="0" dirty="0" smtClean="0">
                <a:solidFill>
                  <a:schemeClr val="tx1"/>
                </a:solidFill>
                <a:latin typeface="+mn-lt"/>
                <a:ea typeface="+mn-ea"/>
                <a:cs typeface="+mn-cs"/>
              </a:rPr>
              <a:t>and that </a:t>
            </a:r>
            <a:r>
              <a:rPr lang="en-US" sz="1200" b="0" i="0" u="none" strike="noStrike" kern="1200" baseline="0" dirty="0" smtClean="0">
                <a:solidFill>
                  <a:schemeClr val="tx1"/>
                </a:solidFill>
                <a:latin typeface="+mn-lt"/>
                <a:ea typeface="+mn-ea"/>
                <a:cs typeface="+mn-cs"/>
              </a:rPr>
              <a:t>may need special management </a:t>
            </a:r>
            <a:r>
              <a:rPr lang="en-US" sz="1200" b="0" i="0" u="none" strike="noStrike" kern="1200" baseline="0" dirty="0" smtClean="0">
                <a:solidFill>
                  <a:schemeClr val="tx1"/>
                </a:solidFill>
                <a:latin typeface="+mn-lt"/>
                <a:ea typeface="+mn-ea"/>
                <a:cs typeface="+mn-cs"/>
              </a:rPr>
              <a:t>or protection</a:t>
            </a:r>
            <a:r>
              <a:rPr lang="en-US" sz="1200" b="0" i="0" u="none" strike="noStrike" kern="1200" baseline="0" dirty="0" smtClean="0">
                <a:solidFill>
                  <a:schemeClr val="tx1"/>
                </a:solidFill>
                <a:latin typeface="+mn-lt"/>
                <a:ea typeface="+mn-ea"/>
                <a:cs typeface="+mn-cs"/>
              </a:rPr>
              <a:t>. </a:t>
            </a:r>
            <a:r>
              <a:rPr lang="en-US" dirty="0" smtClean="0"/>
              <a:t>Under </a:t>
            </a:r>
            <a:r>
              <a:rPr lang="en-US" dirty="0" smtClean="0"/>
              <a:t>the ESA, species may be listed as either endangered or threatened. “Endangered” means a species is in danger of extinction throughout all or a significant portion of its range. “Threatened” means a species is likely to become endangered within the foreseeable future. </a:t>
            </a:r>
            <a:r>
              <a:rPr lang="en-US" sz="1200" b="0" i="0" u="none" strike="noStrike" kern="1200" baseline="0" dirty="0" smtClean="0">
                <a:solidFill>
                  <a:schemeClr val="tx1"/>
                </a:solidFill>
                <a:latin typeface="+mn-lt"/>
                <a:ea typeface="+mn-ea"/>
                <a:cs typeface="+mn-cs"/>
              </a:rPr>
              <a:t>The FWS also maintains a list of “candidate” species. These are species </a:t>
            </a:r>
            <a:r>
              <a:rPr lang="en-US" sz="1200" b="0" i="0" u="none" strike="noStrike" kern="1200" baseline="0" dirty="0" smtClean="0">
                <a:solidFill>
                  <a:schemeClr val="tx1"/>
                </a:solidFill>
                <a:latin typeface="+mn-lt"/>
                <a:ea typeface="+mn-ea"/>
                <a:cs typeface="+mn-cs"/>
              </a:rPr>
              <a:t>for which </a:t>
            </a:r>
            <a:r>
              <a:rPr lang="en-US" sz="1200" b="0" i="0" u="none" strike="noStrike" kern="1200" baseline="0" dirty="0" smtClean="0">
                <a:solidFill>
                  <a:schemeClr val="tx1"/>
                </a:solidFill>
                <a:latin typeface="+mn-lt"/>
                <a:ea typeface="+mn-ea"/>
                <a:cs typeface="+mn-cs"/>
              </a:rPr>
              <a:t>the FWS has enough information </a:t>
            </a:r>
            <a:r>
              <a:rPr lang="en-US" sz="1200" b="0" i="0" u="none" strike="noStrike" kern="1200" baseline="0" dirty="0" smtClean="0">
                <a:solidFill>
                  <a:schemeClr val="tx1"/>
                </a:solidFill>
                <a:latin typeface="+mn-lt"/>
                <a:ea typeface="+mn-ea"/>
                <a:cs typeface="+mn-cs"/>
              </a:rPr>
              <a:t>to warrant </a:t>
            </a:r>
            <a:r>
              <a:rPr lang="en-US" sz="1200" b="0" i="0" u="none" strike="noStrike" kern="1200" baseline="0" dirty="0" smtClean="0">
                <a:solidFill>
                  <a:schemeClr val="tx1"/>
                </a:solidFill>
                <a:latin typeface="+mn-lt"/>
                <a:ea typeface="+mn-ea"/>
                <a:cs typeface="+mn-cs"/>
              </a:rPr>
              <a:t>proposing them for listing but </a:t>
            </a:r>
            <a:r>
              <a:rPr lang="en-US" sz="1200" b="0" i="0" u="none" strike="noStrike" kern="1200" baseline="0" dirty="0" smtClean="0">
                <a:solidFill>
                  <a:schemeClr val="tx1"/>
                </a:solidFill>
                <a:latin typeface="+mn-lt"/>
                <a:ea typeface="+mn-ea"/>
                <a:cs typeface="+mn-cs"/>
              </a:rPr>
              <a:t>is precluded </a:t>
            </a:r>
            <a:r>
              <a:rPr lang="en-US" sz="1200" b="0" i="0" u="none" strike="noStrike" kern="1200" baseline="0" dirty="0" smtClean="0">
                <a:solidFill>
                  <a:schemeClr val="tx1"/>
                </a:solidFill>
                <a:latin typeface="+mn-lt"/>
                <a:ea typeface="+mn-ea"/>
                <a:cs typeface="+mn-cs"/>
              </a:rPr>
              <a:t>from doing so by higher </a:t>
            </a:r>
            <a:r>
              <a:rPr lang="en-US" sz="1200" b="0" i="0" u="none" strike="noStrike" kern="1200" baseline="0" dirty="0" smtClean="0">
                <a:solidFill>
                  <a:schemeClr val="tx1"/>
                </a:solidFill>
                <a:latin typeface="+mn-lt"/>
                <a:ea typeface="+mn-ea"/>
                <a:cs typeface="+mn-cs"/>
              </a:rPr>
              <a:t>listing priorities</a:t>
            </a:r>
            <a:r>
              <a:rPr lang="en-US" sz="1200" b="0" i="0" u="none" strike="noStrike" kern="1200" baseline="0" dirty="0" smtClean="0">
                <a:solidFill>
                  <a:schemeClr val="tx1"/>
                </a:solidFill>
                <a:latin typeface="+mn-lt"/>
                <a:ea typeface="+mn-ea"/>
                <a:cs typeface="+mn-cs"/>
              </a:rPr>
              <a:t>. While listing actions of </a:t>
            </a:r>
            <a:r>
              <a:rPr lang="en-US" sz="1200" b="0" i="0" u="none" strike="noStrike" kern="1200" baseline="0" dirty="0" smtClean="0">
                <a:solidFill>
                  <a:schemeClr val="tx1"/>
                </a:solidFill>
                <a:latin typeface="+mn-lt"/>
                <a:ea typeface="+mn-ea"/>
                <a:cs typeface="+mn-cs"/>
              </a:rPr>
              <a:t>higher priority </a:t>
            </a:r>
            <a:r>
              <a:rPr lang="en-US" sz="1200" b="0" i="0" u="none" strike="noStrike" kern="1200" baseline="0" dirty="0" smtClean="0">
                <a:solidFill>
                  <a:schemeClr val="tx1"/>
                </a:solidFill>
                <a:latin typeface="+mn-lt"/>
                <a:ea typeface="+mn-ea"/>
                <a:cs typeface="+mn-cs"/>
              </a:rPr>
              <a:t>go forward, the FWS works </a:t>
            </a:r>
            <a:r>
              <a:rPr lang="en-US" sz="1200" b="0" i="0" u="none" strike="noStrike" kern="1200" baseline="0" dirty="0" smtClean="0">
                <a:solidFill>
                  <a:schemeClr val="tx1"/>
                </a:solidFill>
                <a:latin typeface="+mn-lt"/>
                <a:ea typeface="+mn-ea"/>
                <a:cs typeface="+mn-cs"/>
              </a:rPr>
              <a:t>with States</a:t>
            </a:r>
            <a:r>
              <a:rPr lang="en-US" sz="1200" b="0" i="0" u="none" strike="noStrike" kern="1200" baseline="0" dirty="0" smtClean="0">
                <a:solidFill>
                  <a:schemeClr val="tx1"/>
                </a:solidFill>
                <a:latin typeface="+mn-lt"/>
                <a:ea typeface="+mn-ea"/>
                <a:cs typeface="+mn-cs"/>
              </a:rPr>
              <a:t>, Tribes, private landowners, </a:t>
            </a:r>
            <a:r>
              <a:rPr lang="en-US" sz="1200" b="0" i="0" u="none" strike="noStrike" kern="1200" baseline="0" dirty="0" smtClean="0">
                <a:solidFill>
                  <a:schemeClr val="tx1"/>
                </a:solidFill>
                <a:latin typeface="+mn-lt"/>
                <a:ea typeface="+mn-ea"/>
                <a:cs typeface="+mn-cs"/>
              </a:rPr>
              <a:t>private partners</a:t>
            </a:r>
            <a:r>
              <a:rPr lang="en-US" sz="1200" b="0" i="0" u="none" strike="noStrike" kern="1200" baseline="0" dirty="0" smtClean="0">
                <a:solidFill>
                  <a:schemeClr val="tx1"/>
                </a:solidFill>
                <a:latin typeface="+mn-lt"/>
                <a:ea typeface="+mn-ea"/>
                <a:cs typeface="+mn-cs"/>
              </a:rPr>
              <a:t>, and other Federal agencies </a:t>
            </a:r>
            <a:r>
              <a:rPr lang="en-US" sz="1200" b="0" i="0" u="none" strike="noStrike" kern="1200" baseline="0" dirty="0" smtClean="0">
                <a:solidFill>
                  <a:schemeClr val="tx1"/>
                </a:solidFill>
                <a:latin typeface="+mn-lt"/>
                <a:ea typeface="+mn-ea"/>
                <a:cs typeface="+mn-cs"/>
              </a:rPr>
              <a:t>to carry </a:t>
            </a:r>
            <a:r>
              <a:rPr lang="en-US" sz="1200" b="0" i="0" u="none" strike="noStrike" kern="1200" baseline="0" dirty="0" smtClean="0">
                <a:solidFill>
                  <a:schemeClr val="tx1"/>
                </a:solidFill>
                <a:latin typeface="+mn-lt"/>
                <a:ea typeface="+mn-ea"/>
                <a:cs typeface="+mn-cs"/>
              </a:rPr>
              <a:t>out conservation actions for </a:t>
            </a:r>
            <a:r>
              <a:rPr lang="en-US" sz="1200" b="0" i="0" u="none" strike="noStrike" kern="1200" baseline="0" dirty="0" smtClean="0">
                <a:solidFill>
                  <a:schemeClr val="tx1"/>
                </a:solidFill>
                <a:latin typeface="+mn-lt"/>
                <a:ea typeface="+mn-ea"/>
                <a:cs typeface="+mn-cs"/>
              </a:rPr>
              <a:t>these species </a:t>
            </a:r>
            <a:r>
              <a:rPr lang="en-US" sz="1200" b="0" i="0" u="none" strike="noStrike" kern="1200" baseline="0" dirty="0" smtClean="0">
                <a:solidFill>
                  <a:schemeClr val="tx1"/>
                </a:solidFill>
                <a:latin typeface="+mn-lt"/>
                <a:ea typeface="+mn-ea"/>
                <a:cs typeface="+mn-cs"/>
              </a:rPr>
              <a:t>to prevent further decline </a:t>
            </a:r>
            <a:r>
              <a:rPr lang="en-US" sz="1200" b="0" i="0" u="none" strike="noStrike" kern="1200" baseline="0" dirty="0" smtClean="0">
                <a:solidFill>
                  <a:schemeClr val="tx1"/>
                </a:solidFill>
                <a:latin typeface="+mn-lt"/>
                <a:ea typeface="+mn-ea"/>
                <a:cs typeface="+mn-cs"/>
              </a:rPr>
              <a:t>and possibly </a:t>
            </a:r>
            <a:r>
              <a:rPr lang="en-US" sz="1200" b="0" i="0" u="none" strike="noStrike" kern="1200" baseline="0" dirty="0" smtClean="0">
                <a:solidFill>
                  <a:schemeClr val="tx1"/>
                </a:solidFill>
                <a:latin typeface="+mn-lt"/>
                <a:ea typeface="+mn-ea"/>
                <a:cs typeface="+mn-cs"/>
              </a:rPr>
              <a:t>eliminate the need for </a:t>
            </a:r>
            <a:r>
              <a:rPr lang="en-US" sz="1200" b="0" i="0" u="none" strike="noStrike" kern="1200" baseline="0" dirty="0" smtClean="0">
                <a:solidFill>
                  <a:schemeClr val="tx1"/>
                </a:solidFill>
                <a:latin typeface="+mn-lt"/>
                <a:ea typeface="+mn-ea"/>
                <a:cs typeface="+mn-cs"/>
              </a:rPr>
              <a:t>listing. </a:t>
            </a:r>
            <a:r>
              <a:rPr lang="en-US" dirty="0" smtClean="0"/>
              <a:t>The </a:t>
            </a:r>
            <a:r>
              <a:rPr lang="en-US" dirty="0" smtClean="0"/>
              <a:t>Act requires that the Service takes one of three actions within one year of a proposed listing: (1) Finalize the proposed listing; (2) withdraw the proposed listing; or (3) extend the final determination by not more than 6 months, if there is substantial disagreement regarding the sufficiency or accuracy of the available data relevant to the determination, for the purposes of soliciting additional data.</a:t>
            </a:r>
            <a:endParaRPr lang="en-US" sz="1200" b="0" i="0" u="none" strike="noStrike" kern="1200" baseline="0" dirty="0" smtClean="0">
              <a:solidFill>
                <a:schemeClr val="tx1"/>
              </a:solidFill>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4</a:t>
            </a:fld>
            <a:endParaRPr lang="en-US"/>
          </a:p>
        </p:txBody>
      </p:sp>
    </p:spTree>
    <p:extLst>
      <p:ext uri="{BB962C8B-B14F-4D97-AF65-F5344CB8AC3E}">
        <p14:creationId xmlns:p14="http://schemas.microsoft.com/office/powerpoint/2010/main" val="2097862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Wildlife has moved to the forefront of the discussion</a:t>
            </a:r>
            <a:r>
              <a:rPr lang="en-US" baseline="0" dirty="0" smtClean="0"/>
              <a:t> regarding responsible development</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In an effort to improve implementation of the Endangered Species Act (ESA), the U.S. Fish and Wildlife Service (Service) submitted to the U.S. District Court for the District of Columbia, a multi-year listing work plan that will enable the agency to systematically, over a period of six years, review and address the needs of more than 250 species listed on the 2010 </a:t>
            </a:r>
            <a:r>
              <a:rPr lang="en-US" dirty="0" smtClean="0">
                <a:hlinkClick r:id="rId3" action="ppaction://hlinkfile"/>
              </a:rPr>
              <a:t>Candidate Notice of Review</a:t>
            </a:r>
            <a:r>
              <a:rPr lang="en-US" dirty="0" smtClean="0"/>
              <a:t>, to determine if they should be added to the Federal Lists of Endangered and Threatened Wildlife and Plants. </a:t>
            </a:r>
            <a:br>
              <a:rPr lang="en-US" dirty="0" smtClean="0"/>
            </a:br>
            <a:r>
              <a:rPr lang="en-US" dirty="0" smtClean="0"/>
              <a:t/>
            </a:r>
            <a:br>
              <a:rPr lang="en-US" dirty="0" smtClean="0"/>
            </a:br>
            <a:r>
              <a:rPr lang="en-US" dirty="0" smtClean="0"/>
              <a:t>As part of a court-approved settlement, the </a:t>
            </a:r>
            <a:r>
              <a:rPr lang="en-US" dirty="0" smtClean="0"/>
              <a:t>Service </a:t>
            </a:r>
            <a:r>
              <a:rPr lang="en-US" dirty="0" smtClean="0"/>
              <a:t>has committed to publish certain </a:t>
            </a:r>
            <a:r>
              <a:rPr lang="en-US" dirty="0" smtClean="0"/>
              <a:t>ESA </a:t>
            </a:r>
            <a:r>
              <a:rPr lang="en-US" dirty="0" smtClean="0"/>
              <a:t>listing actions – petition findings, listing determinations, critical habitat designations – in Fiscal Years 2013-2018. The agreement is intended to significantly reduce ESA-related litigation and allow the agency to focus its resources on the species most in need of ESA protection. Most of these actions included in the </a:t>
            </a:r>
            <a:r>
              <a:rPr lang="en-US" dirty="0" err="1" smtClean="0"/>
              <a:t>workplan</a:t>
            </a:r>
            <a:r>
              <a:rPr lang="en-US" dirty="0" smtClean="0"/>
              <a:t> are for candidate species—species that the Service had previously determined warrant a listing proposal but for which the Service have not yet been able to initiate the listing process. The ESA, and various court approved settlement agreements, require the Service to act on all these listing duties.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mn-lt"/>
                <a:ea typeface="+mn-ea"/>
                <a:cs typeface="+mn-cs"/>
              </a:rPr>
              <a:t>Includes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15 </a:t>
            </a:r>
            <a:r>
              <a:rPr lang="en-US" sz="1200" b="0" i="0" u="none" strike="noStrike" kern="1200" dirty="0" smtClean="0">
                <a:solidFill>
                  <a:schemeClr val="tx1"/>
                </a:solidFill>
                <a:effectLst/>
                <a:latin typeface="+mn-lt"/>
                <a:ea typeface="+mn-ea"/>
                <a:cs typeface="+mn-cs"/>
              </a:rPr>
              <a:t>species </a:t>
            </a:r>
            <a:r>
              <a:rPr lang="en-US" sz="1200" b="0" i="0" u="none" strike="noStrike" kern="1200" dirty="0" smtClean="0">
                <a:solidFill>
                  <a:schemeClr val="tx1"/>
                </a:solidFill>
                <a:effectLst/>
                <a:latin typeface="+mn-lt"/>
                <a:ea typeface="+mn-ea"/>
                <a:cs typeface="+mn-cs"/>
              </a:rPr>
              <a:t>that occur in Colorado. The table shown here is</a:t>
            </a:r>
            <a:r>
              <a:rPr lang="en-US" sz="1200" b="0" i="0" u="none" strike="noStrike" kern="1200" baseline="0" dirty="0" smtClean="0">
                <a:solidFill>
                  <a:schemeClr val="tx1"/>
                </a:solidFill>
                <a:effectLst/>
                <a:latin typeface="+mn-lt"/>
                <a:ea typeface="+mn-ea"/>
                <a:cs typeface="+mn-cs"/>
              </a:rPr>
              <a:t> just a sample of these species. This work plan is available online.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6</a:t>
            </a:fld>
            <a:endParaRPr lang="en-US"/>
          </a:p>
        </p:txBody>
      </p:sp>
    </p:spTree>
    <p:extLst>
      <p:ext uri="{BB962C8B-B14F-4D97-AF65-F5344CB8AC3E}">
        <p14:creationId xmlns:p14="http://schemas.microsoft.com/office/powerpoint/2010/main" val="209786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7</a:t>
            </a:fld>
            <a:endParaRPr lang="en-US"/>
          </a:p>
        </p:txBody>
      </p:sp>
    </p:spTree>
    <p:extLst>
      <p:ext uri="{BB962C8B-B14F-4D97-AF65-F5344CB8AC3E}">
        <p14:creationId xmlns:p14="http://schemas.microsoft.com/office/powerpoint/2010/main" val="34633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BLM and </a:t>
            </a:r>
            <a:r>
              <a:rPr lang="en-US" dirty="0" smtClean="0"/>
              <a:t>Colorado</a:t>
            </a:r>
            <a:r>
              <a:rPr lang="en-US" baseline="0" dirty="0" smtClean="0"/>
              <a:t> Parks and Wildlife are </a:t>
            </a:r>
            <a:r>
              <a:rPr lang="en-US" dirty="0" smtClean="0"/>
              <a:t>adopting </a:t>
            </a:r>
            <a:r>
              <a:rPr lang="en-US" dirty="0" smtClean="0"/>
              <a:t>this </a:t>
            </a:r>
            <a:r>
              <a:rPr lang="en-US" dirty="0" smtClean="0"/>
              <a:t>map. Greater sage grouse range in Colorado is NW region of state.</a:t>
            </a:r>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8</a:t>
            </a:fld>
            <a:endParaRPr lang="en-US"/>
          </a:p>
        </p:txBody>
      </p:sp>
    </p:spTree>
    <p:extLst>
      <p:ext uri="{BB962C8B-B14F-4D97-AF65-F5344CB8AC3E}">
        <p14:creationId xmlns:p14="http://schemas.microsoft.com/office/powerpoint/2010/main" val="233157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Many parties taking action to get out</a:t>
            </a:r>
            <a:r>
              <a:rPr lang="en-US" baseline="0" dirty="0" smtClean="0"/>
              <a:t> in front of a listing decision, either to try to influence the Service’s decision and preclude the need for listing, to get their ducks in a row for management of the species whether it’s listed or not, or to recover the species whether it’s listed or not</a:t>
            </a:r>
            <a:r>
              <a:rPr lang="en-US" baseline="0" dirty="0" smtClean="0"/>
              <a:t>. BLM is due to publish for public review in August the Northwest Colorado Resource Management Plan Amendment Environmental Impact Statement. DNR prepared the Colorado Package for the Service to describe what the state is doing to protect the species and aid the Service in their listing decision. COGCC requires oil and gas operators consult with Colorado Parks and Wildlife if development is proposed in Sensitive Wildlife Habitat.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EE8932C-6C2E-47BE-B695-B1348179FD00}" type="slidenum">
              <a:rPr lang="en-US" smtClean="0"/>
              <a:pPr>
                <a:defRPr/>
              </a:pPr>
              <a:t>9</a:t>
            </a:fld>
            <a:endParaRPr lang="en-US"/>
          </a:p>
        </p:txBody>
      </p:sp>
    </p:spTree>
    <p:extLst>
      <p:ext uri="{BB962C8B-B14F-4D97-AF65-F5344CB8AC3E}">
        <p14:creationId xmlns:p14="http://schemas.microsoft.com/office/powerpoint/2010/main" val="863332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9" descr="logo_global_background.png"/>
          <p:cNvPicPr>
            <a:picLocks noChangeAspect="1"/>
          </p:cNvPicPr>
          <p:nvPr userDrawn="1"/>
        </p:nvPicPr>
        <p:blipFill>
          <a:blip r:embed="rId2" cstate="screen"/>
          <a:srcRect/>
          <a:stretch>
            <a:fillRect/>
          </a:stretch>
        </p:blipFill>
        <p:spPr bwMode="auto">
          <a:xfrm>
            <a:off x="388938" y="481013"/>
            <a:ext cx="8366125" cy="4167187"/>
          </a:xfrm>
          <a:prstGeom prst="rect">
            <a:avLst/>
          </a:prstGeom>
          <a:noFill/>
          <a:ln w="9525">
            <a:noFill/>
            <a:miter lim="800000"/>
            <a:headEnd/>
            <a:tailEnd/>
          </a:ln>
        </p:spPr>
      </p:pic>
      <p:pic>
        <p:nvPicPr>
          <p:cNvPr id="5" name="Picture 6" descr="Opening slide_Draft4 copy.png"/>
          <p:cNvPicPr>
            <a:picLocks noChangeAspect="1"/>
          </p:cNvPicPr>
          <p:nvPr userDrawn="1"/>
        </p:nvPicPr>
        <p:blipFill>
          <a:blip r:embed="rId3" cstate="screen"/>
          <a:srcRect/>
          <a:stretch>
            <a:fillRect/>
          </a:stretch>
        </p:blipFill>
        <p:spPr bwMode="auto">
          <a:xfrm>
            <a:off x="0" y="5513388"/>
            <a:ext cx="9144000" cy="1344612"/>
          </a:xfrm>
          <a:prstGeom prst="rect">
            <a:avLst/>
          </a:prstGeom>
          <a:noFill/>
          <a:ln w="9525">
            <a:noFill/>
            <a:miter lim="800000"/>
            <a:headEnd/>
            <a:tailEnd/>
          </a:ln>
        </p:spPr>
      </p:pic>
      <p:pic>
        <p:nvPicPr>
          <p:cNvPr id="6" name="Picture 2" descr="X:\Data\BRANDING\TAGLINE\FINAL\TT_Tagline_Horizontal\Combo_Horiz_Blue_Black\TT_tag_horizontal_blk_blue.png"/>
          <p:cNvPicPr>
            <a:picLocks noChangeAspect="1" noChangeArrowheads="1"/>
          </p:cNvPicPr>
          <p:nvPr userDrawn="1"/>
        </p:nvPicPr>
        <p:blipFill>
          <a:blip r:embed="rId4" cstate="screen"/>
          <a:srcRect/>
          <a:stretch>
            <a:fillRect/>
          </a:stretch>
        </p:blipFill>
        <p:spPr bwMode="auto">
          <a:xfrm>
            <a:off x="3248025" y="914400"/>
            <a:ext cx="2647950" cy="949325"/>
          </a:xfrm>
          <a:prstGeom prst="rect">
            <a:avLst/>
          </a:prstGeom>
          <a:noFill/>
          <a:ln w="9525">
            <a:noFill/>
            <a:miter lim="800000"/>
            <a:headEnd/>
            <a:tailEnd/>
          </a:ln>
        </p:spPr>
      </p:pic>
      <p:sp>
        <p:nvSpPr>
          <p:cNvPr id="2" name="Title 1"/>
          <p:cNvSpPr>
            <a:spLocks noGrp="1"/>
          </p:cNvSpPr>
          <p:nvPr>
            <p:ph type="ctrTitle"/>
          </p:nvPr>
        </p:nvSpPr>
        <p:spPr>
          <a:xfrm>
            <a:off x="457200" y="2133601"/>
            <a:ext cx="8229600" cy="1371599"/>
          </a:xfrm>
        </p:spPr>
        <p:txBody>
          <a:bodyPr/>
          <a:lstStyle>
            <a:lvl1pPr algn="ctr">
              <a:defRPr>
                <a:solidFill>
                  <a:srgbClr val="006EB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57600"/>
            <a:ext cx="6858000" cy="1371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5598141D-8948-4001-9C43-DA63B27069D5}" type="datetimeFigureOut">
              <a:rPr lang="en-US"/>
              <a:pPr>
                <a:defRPr/>
              </a:pPr>
              <a:t>8/4/2013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11718E-21C1-40C8-BCBC-61AE892C426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F660BD-12DE-4D75-AF47-71D4DECC28DB}" type="datetimeFigureOut">
              <a:rPr lang="en-US"/>
              <a:pPr>
                <a:defRPr/>
              </a:pPr>
              <a:t>8/4/2013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C4E28A-1EDC-4F6B-B78A-EC61767AF55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AE92B9-4203-4432-868D-E9DE5AC625A2}" type="datetimeFigureOut">
              <a:rPr lang="en-US"/>
              <a:pPr>
                <a:defRPr/>
              </a:pPr>
              <a:t>8/4/2013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9B6F1D-1B01-4296-A83F-ACC7806DF3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34200" cy="944562"/>
          </a:xfrm>
        </p:spPr>
        <p:txBody>
          <a:bodyPr/>
          <a:lstStyle/>
          <a:p>
            <a:r>
              <a:rPr lang="en-US"/>
              <a:t>Click to edit Master title style</a:t>
            </a:r>
          </a:p>
        </p:txBody>
      </p:sp>
      <p:sp>
        <p:nvSpPr>
          <p:cNvPr id="3" name="Content Placeholder 2"/>
          <p:cNvSpPr>
            <a:spLocks noGrp="1"/>
          </p:cNvSpPr>
          <p:nvPr>
            <p:ph idx="1"/>
          </p:nvPr>
        </p:nvSpPr>
        <p:spPr>
          <a:xfrm>
            <a:off x="457200" y="12954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EFFFBEF-D3B5-4013-87A2-BDBF12D73AFF}" type="datetimeFigureOut">
              <a:rPr lang="en-US"/>
              <a:pPr>
                <a:defRPr/>
              </a:pPr>
              <a:t>8/4/2013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41E5F1-4C93-442C-A29F-F6C8193C42F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819400"/>
            <a:ext cx="7772400" cy="1470025"/>
          </a:xfrm>
        </p:spPr>
        <p:txBody>
          <a:bodyPr/>
          <a:lstStyle>
            <a:lvl1pPr algn="r">
              <a:defRPr>
                <a:solidFill>
                  <a:schemeClr val="accent1">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133600" y="4343400"/>
            <a:ext cx="6400800" cy="1143000"/>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43095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slides">
    <p:spTree>
      <p:nvGrpSpPr>
        <p:cNvPr id="1" name=""/>
        <p:cNvGrpSpPr/>
        <p:nvPr/>
      </p:nvGrpSpPr>
      <p:grpSpPr>
        <a:xfrm>
          <a:off x="0" y="0"/>
          <a:ext cx="0" cy="0"/>
          <a:chOff x="0" y="0"/>
          <a:chExt cx="0" cy="0"/>
        </a:xfrm>
      </p:grpSpPr>
      <p:sp>
        <p:nvSpPr>
          <p:cNvPr id="7" name="Rectangle 6"/>
          <p:cNvSpPr/>
          <p:nvPr userDrawn="1"/>
        </p:nvSpPr>
        <p:spPr>
          <a:xfrm>
            <a:off x="0" y="0"/>
            <a:ext cx="9144000" cy="685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a:off x="361950" y="152400"/>
            <a:ext cx="8229600" cy="563562"/>
          </a:xfrm>
        </p:spPr>
        <p:txBody>
          <a:bodyPr>
            <a:noAutofit/>
          </a:bodyPr>
          <a:lstStyle>
            <a:lvl1pPr algn="l">
              <a:defRPr sz="3200" b="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763000" y="6492875"/>
            <a:ext cx="381000" cy="365125"/>
          </a:xfrm>
        </p:spPr>
        <p:txBody>
          <a:bodyPr/>
          <a:lstStyle>
            <a:lvl1pPr algn="ctr">
              <a:defRPr>
                <a:solidFill>
                  <a:schemeClr val="tx1"/>
                </a:solidFill>
              </a:defRPr>
            </a:lvl1pPr>
          </a:lstStyle>
          <a:p>
            <a:fld id="{6C2C860B-A3B5-444A-B6DB-24A536552F0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013869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2">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763000" y="6492875"/>
            <a:ext cx="381000" cy="365125"/>
          </a:xfrm>
        </p:spPr>
        <p:txBody>
          <a:bodyPr/>
          <a:lstStyle>
            <a:lvl1pPr algn="ctr">
              <a:defRPr>
                <a:solidFill>
                  <a:schemeClr val="tx1"/>
                </a:solidFill>
              </a:defRPr>
            </a:lvl1pPr>
          </a:lstStyle>
          <a:p>
            <a:fld id="{6C2C860B-A3B5-444A-B6DB-24A536552F0B}" type="slidenum">
              <a:rPr lang="en-US" smtClean="0">
                <a:solidFill>
                  <a:prstClr val="black"/>
                </a:solidFill>
              </a:rPr>
              <a:pPr/>
              <a:t>‹#›</a:t>
            </a:fld>
            <a:endParaRPr lang="en-US" dirty="0">
              <a:solidFill>
                <a:prstClr val="black"/>
              </a:solidFill>
            </a:endParaRPr>
          </a:p>
        </p:txBody>
      </p:sp>
      <p:sp>
        <p:nvSpPr>
          <p:cNvPr id="7" name="Rectangle 6"/>
          <p:cNvSpPr/>
          <p:nvPr userDrawn="1"/>
        </p:nvSpPr>
        <p:spPr>
          <a:xfrm>
            <a:off x="0" y="0"/>
            <a:ext cx="9144000" cy="685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22284846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0526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63876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24292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83550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5">
                  <a:lumMod val="75000"/>
                </a:schemeClr>
              </a:buClr>
              <a:defRPr/>
            </a:lvl1pPr>
            <a:lvl2pPr marL="688975" indent="-347663">
              <a:buClr>
                <a:schemeClr val="bg2">
                  <a:lumMod val="25000"/>
                </a:schemeClr>
              </a:buClr>
              <a:defRPr/>
            </a:lvl2pPr>
            <a:lvl3pPr marL="1030288" indent="-341313">
              <a:buClr>
                <a:schemeClr val="accent3">
                  <a:lumMod val="75000"/>
                </a:schemeClr>
              </a:buClr>
              <a:tabLst/>
              <a:defRPr/>
            </a:lvl3pPr>
            <a:lvl4pPr marL="1371600" indent="-341313">
              <a:buClr>
                <a:schemeClr val="accent2">
                  <a:lumMod val="75000"/>
                </a:schemeClr>
              </a:buClr>
              <a:defRPr/>
            </a:lvl4pPr>
            <a:lvl5pPr marL="1712913" indent="-341313">
              <a:buClr>
                <a:schemeClr val="accent6">
                  <a:lumMod val="75000"/>
                </a:schemeClr>
              </a:buCl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2A0C8160-D1B8-4FD8-B6CA-0112D532B40D}" type="datetimeFigureOut">
              <a:rPr lang="en-US"/>
              <a:pPr>
                <a:defRPr/>
              </a:pPr>
              <a:t>8/4/2013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2E515-E0C0-4417-A0ED-2B01A389B24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862131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702150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89486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959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2C860B-A3B5-444A-B6DB-24A536552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1823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96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63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dirty="0"/>
          </a:p>
        </p:txBody>
      </p:sp>
    </p:spTree>
    <p:extLst>
      <p:ext uri="{BB962C8B-B14F-4D97-AF65-F5344CB8AC3E}">
        <p14:creationId xmlns:p14="http://schemas.microsoft.com/office/powerpoint/2010/main" val="16084512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C86215-D09A-4C47-99B2-09F46D36C3E8}" type="datetimeFigureOut">
              <a:rPr lang="en-US"/>
              <a:pPr>
                <a:defRPr/>
              </a:pPr>
              <a:t>8/4/2013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F86B59-6F92-4F5E-A711-A56E0814709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618D7EC-4CBB-40EB-9A40-1829AAC35CD7}" type="datetimeFigureOut">
              <a:rPr lang="en-US"/>
              <a:pPr>
                <a:defRPr/>
              </a:pPr>
              <a:t>8/4/2013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1FA8EC-3C56-49F9-A818-269CCC11C9E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CD4DEA4-C6A4-45B4-9B06-AA0257B87228}" type="datetimeFigureOut">
              <a:rPr lang="en-US"/>
              <a:pPr>
                <a:defRPr/>
              </a:pPr>
              <a:t>8/4/2013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2674A7-0C67-415A-875E-3495259C790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BCB5BB-0B0C-4DC5-B10C-3F404EC784B8}" type="datetimeFigureOut">
              <a:rPr lang="en-US"/>
              <a:pPr>
                <a:defRPr/>
              </a:pPr>
              <a:t>8/4/2013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E66FDF-C623-4C3E-B21F-4AD592A7D82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0A84E5-4E3F-4867-A451-E87F8FBBFB8F}" type="datetimeFigureOut">
              <a:rPr lang="en-US"/>
              <a:pPr>
                <a:defRPr/>
              </a:pPr>
              <a:t>8/4/2013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45FBED-2DD3-486B-AA6C-7F478143E85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327B4C-50D4-42C1-8C46-34F2E5DB1860}" type="datetimeFigureOut">
              <a:rPr lang="en-US"/>
              <a:pPr>
                <a:defRPr/>
              </a:pPr>
              <a:t>8/4/2013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DA8CCC-8BB0-4FEF-A6CC-F25E86BBD45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BBDF4B-9DA9-4EA3-BCE7-A7E9973681BA}" type="datetimeFigureOut">
              <a:rPr lang="en-US"/>
              <a:pPr>
                <a:defRPr/>
              </a:pPr>
              <a:t>8/4/2013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0210FB-2D63-4552-BD6A-9C0CCE5444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934200"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562725"/>
            <a:ext cx="914400" cy="196850"/>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defRPr>
            </a:lvl1pPr>
          </a:lstStyle>
          <a:p>
            <a:pPr>
              <a:defRPr/>
            </a:pPr>
            <a:fld id="{6FBBB051-86BE-4F00-BAE5-9D0CE47EAD5C}" type="datetimeFigureOut">
              <a:rPr lang="en-US"/>
              <a:pPr>
                <a:defRPr/>
              </a:pPr>
              <a:t>8/4/2013</a:t>
            </a:fld>
            <a:endParaRPr lang="en-US" dirty="0"/>
          </a:p>
        </p:txBody>
      </p:sp>
      <p:sp>
        <p:nvSpPr>
          <p:cNvPr id="5" name="Footer Placeholder 4"/>
          <p:cNvSpPr>
            <a:spLocks noGrp="1"/>
          </p:cNvSpPr>
          <p:nvPr>
            <p:ph type="ftr" sz="quarter" idx="3"/>
          </p:nvPr>
        </p:nvSpPr>
        <p:spPr>
          <a:xfrm>
            <a:off x="1447800" y="6562725"/>
            <a:ext cx="2416175" cy="196850"/>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962400" y="6562725"/>
            <a:ext cx="1219200" cy="196850"/>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defRPr>
            </a:lvl1pPr>
          </a:lstStyle>
          <a:p>
            <a:pPr>
              <a:defRPr/>
            </a:pPr>
            <a:fld id="{BB551796-F9B6-4B98-9F44-5DF316DD9406}" type="slidenum">
              <a:rPr lang="en-US"/>
              <a:pPr>
                <a:defRPr/>
              </a:pPr>
              <a:t>‹#›</a:t>
            </a:fld>
            <a:endParaRPr lang="en-US"/>
          </a:p>
        </p:txBody>
      </p:sp>
      <p:pic>
        <p:nvPicPr>
          <p:cNvPr id="1031" name="Picture 8" descr="Draft4 copy.png"/>
          <p:cNvPicPr>
            <a:picLocks noChangeAspect="1"/>
          </p:cNvPicPr>
          <p:nvPr userDrawn="1"/>
        </p:nvPicPr>
        <p:blipFill>
          <a:blip r:embed="rId14" cstate="screen"/>
          <a:srcRect/>
          <a:stretch>
            <a:fillRect/>
          </a:stretch>
        </p:blipFill>
        <p:spPr bwMode="auto">
          <a:xfrm>
            <a:off x="0" y="6757988"/>
            <a:ext cx="9144000" cy="100012"/>
          </a:xfrm>
          <a:prstGeom prst="rect">
            <a:avLst/>
          </a:prstGeom>
          <a:noFill/>
          <a:ln w="9525">
            <a:noFill/>
            <a:miter lim="800000"/>
            <a:headEnd/>
            <a:tailEnd/>
          </a:ln>
        </p:spPr>
      </p:pic>
      <p:pic>
        <p:nvPicPr>
          <p:cNvPr id="1032" name="Picture 2" descr="V:\GRAPHICS\PRESENTATIONS\10 Strategic Planning Meeting\logo_global.png"/>
          <p:cNvPicPr>
            <a:picLocks noChangeAspect="1" noChangeArrowheads="1"/>
          </p:cNvPicPr>
          <p:nvPr userDrawn="1"/>
        </p:nvPicPr>
        <p:blipFill>
          <a:blip r:embed="rId15" cstate="screen"/>
          <a:srcRect/>
          <a:stretch>
            <a:fillRect/>
          </a:stretch>
        </p:blipFill>
        <p:spPr bwMode="auto">
          <a:xfrm>
            <a:off x="7315200" y="146050"/>
            <a:ext cx="1695450" cy="844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Lst>
  <p:txStyles>
    <p:titleStyle>
      <a:lvl1pPr algn="l" rtl="0" eaLnBrk="0" fontAlgn="base" hangingPunct="0">
        <a:spcBef>
          <a:spcPct val="0"/>
        </a:spcBef>
        <a:spcAft>
          <a:spcPct val="0"/>
        </a:spcAft>
        <a:defRPr sz="3200" kern="1200">
          <a:solidFill>
            <a:srgbClr val="0069B4"/>
          </a:solidFill>
          <a:latin typeface="+mj-lt"/>
          <a:ea typeface="+mj-ea"/>
          <a:cs typeface="+mj-cs"/>
        </a:defRPr>
      </a:lvl1pPr>
      <a:lvl2pPr algn="l" rtl="0" eaLnBrk="0" fontAlgn="base" hangingPunct="0">
        <a:spcBef>
          <a:spcPct val="0"/>
        </a:spcBef>
        <a:spcAft>
          <a:spcPct val="0"/>
        </a:spcAft>
        <a:defRPr sz="3200">
          <a:solidFill>
            <a:srgbClr val="0069B4"/>
          </a:solidFill>
          <a:latin typeface="Arial" charset="0"/>
        </a:defRPr>
      </a:lvl2pPr>
      <a:lvl3pPr algn="l" rtl="0" eaLnBrk="0" fontAlgn="base" hangingPunct="0">
        <a:spcBef>
          <a:spcPct val="0"/>
        </a:spcBef>
        <a:spcAft>
          <a:spcPct val="0"/>
        </a:spcAft>
        <a:defRPr sz="3200">
          <a:solidFill>
            <a:srgbClr val="0069B4"/>
          </a:solidFill>
          <a:latin typeface="Arial" charset="0"/>
        </a:defRPr>
      </a:lvl3pPr>
      <a:lvl4pPr algn="l" rtl="0" eaLnBrk="0" fontAlgn="base" hangingPunct="0">
        <a:spcBef>
          <a:spcPct val="0"/>
        </a:spcBef>
        <a:spcAft>
          <a:spcPct val="0"/>
        </a:spcAft>
        <a:defRPr sz="3200">
          <a:solidFill>
            <a:srgbClr val="0069B4"/>
          </a:solidFill>
          <a:latin typeface="Arial" charset="0"/>
        </a:defRPr>
      </a:lvl4pPr>
      <a:lvl5pPr algn="l" rtl="0" eaLnBrk="0" fontAlgn="base" hangingPunct="0">
        <a:spcBef>
          <a:spcPct val="0"/>
        </a:spcBef>
        <a:spcAft>
          <a:spcPct val="0"/>
        </a:spcAft>
        <a:defRPr sz="3200">
          <a:solidFill>
            <a:srgbClr val="0069B4"/>
          </a:solidFill>
          <a:latin typeface="Arial" charset="0"/>
        </a:defRPr>
      </a:lvl5pPr>
      <a:lvl6pPr marL="457200" algn="l" rtl="0" fontAlgn="base">
        <a:spcBef>
          <a:spcPct val="0"/>
        </a:spcBef>
        <a:spcAft>
          <a:spcPct val="0"/>
        </a:spcAft>
        <a:defRPr sz="3200">
          <a:solidFill>
            <a:srgbClr val="0069B4"/>
          </a:solidFill>
          <a:latin typeface="Arial" charset="0"/>
        </a:defRPr>
      </a:lvl6pPr>
      <a:lvl7pPr marL="914400" algn="l" rtl="0" fontAlgn="base">
        <a:spcBef>
          <a:spcPct val="0"/>
        </a:spcBef>
        <a:spcAft>
          <a:spcPct val="0"/>
        </a:spcAft>
        <a:defRPr sz="3200">
          <a:solidFill>
            <a:srgbClr val="0069B4"/>
          </a:solidFill>
          <a:latin typeface="Arial" charset="0"/>
        </a:defRPr>
      </a:lvl7pPr>
      <a:lvl8pPr marL="1371600" algn="l" rtl="0" fontAlgn="base">
        <a:spcBef>
          <a:spcPct val="0"/>
        </a:spcBef>
        <a:spcAft>
          <a:spcPct val="0"/>
        </a:spcAft>
        <a:defRPr sz="3200">
          <a:solidFill>
            <a:srgbClr val="0069B4"/>
          </a:solidFill>
          <a:latin typeface="Arial" charset="0"/>
        </a:defRPr>
      </a:lvl8pPr>
      <a:lvl9pPr marL="1828800" algn="l" rtl="0" fontAlgn="base">
        <a:spcBef>
          <a:spcPct val="0"/>
        </a:spcBef>
        <a:spcAft>
          <a:spcPct val="0"/>
        </a:spcAft>
        <a:defRPr sz="3200">
          <a:solidFill>
            <a:srgbClr val="0069B4"/>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sz="1400" dirty="0">
              <a:solidFill>
                <a:srgbClr val="424456"/>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fontAlgn="auto">
              <a:spcBef>
                <a:spcPts val="0"/>
              </a:spcBef>
              <a:spcAft>
                <a:spcPts val="0"/>
              </a:spcAft>
            </a:pPr>
            <a:endParaRPr lang="en-US" sz="1400" dirty="0">
              <a:solidFill>
                <a:srgbClr val="424456"/>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C2C860B-A3B5-444A-B6DB-24A536552F0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254393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www.youtube.com/watch?v=cXpeAmArbW8&amp;feature=youtu.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ecos.fws.gov/speciesProfile/profile/speciesProfile.action?spcode=A0BX" TargetMode="External"/><Relationship Id="rId13" Type="http://schemas.openxmlformats.org/officeDocument/2006/relationships/hyperlink" Target="http://ecos.fws.gov/speciesProfile/profile/speciesProfile.action?spcode=A0I9" TargetMode="External"/><Relationship Id="rId3" Type="http://schemas.openxmlformats.org/officeDocument/2006/relationships/image" Target="../media/image10.gif"/><Relationship Id="rId7" Type="http://schemas.openxmlformats.org/officeDocument/2006/relationships/hyperlink" Target="http://ecos.fws.gov/speciesProfile/profile/speciesProfile.action?spcode=Q1DI" TargetMode="External"/><Relationship Id="rId12" Type="http://schemas.openxmlformats.org/officeDocument/2006/relationships/hyperlink" Target="http://ecos.fws.gov/speciesProfile/profile/speciesProfile.action?spcode=A073"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ecos.fws.gov/speciesProfile/profile/speciesProfile.action?spcode=Q2QI" TargetMode="External"/><Relationship Id="rId11" Type="http://schemas.openxmlformats.org/officeDocument/2006/relationships/hyperlink" Target="http://ecos.fws.gov/speciesProfile/profile/speciesProfile.action?spcode=B094" TargetMode="External"/><Relationship Id="rId5" Type="http://schemas.openxmlformats.org/officeDocument/2006/relationships/hyperlink" Target="http://ecos.fws.gov/speciesProfile/profile/speciesProfile.action?spcode=B0B0" TargetMode="External"/><Relationship Id="rId10" Type="http://schemas.openxmlformats.org/officeDocument/2006/relationships/hyperlink" Target="http://ecos.fws.gov/speciesProfile/profile/speciesProfile.action?spcode=B06R" TargetMode="External"/><Relationship Id="rId4" Type="http://schemas.openxmlformats.org/officeDocument/2006/relationships/hyperlink" Target="http://ecos.fws.gov/speciesProfile/profile/speciesProfile.action?spcode=B0AZ" TargetMode="External"/><Relationship Id="rId9" Type="http://schemas.openxmlformats.org/officeDocument/2006/relationships/hyperlink" Target="http://ecos.fws.gov/speciesProfile/profile/speciesProfile.action?spcode=D03C" TargetMode="External"/><Relationship Id="rId14" Type="http://schemas.openxmlformats.org/officeDocument/2006/relationships/hyperlink" Target="http://ecos.fws.gov/speciesProfile/profile/speciesProfile.action?spcode=Q2Q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Wildlife Hot Topics in Colorado</a:t>
            </a:r>
            <a:endParaRPr lang="en-US" dirty="0"/>
          </a:p>
        </p:txBody>
      </p:sp>
      <p:sp>
        <p:nvSpPr>
          <p:cNvPr id="3" name="Subtitle 2"/>
          <p:cNvSpPr>
            <a:spLocks noGrp="1"/>
          </p:cNvSpPr>
          <p:nvPr>
            <p:ph type="subTitle" idx="1"/>
          </p:nvPr>
        </p:nvSpPr>
        <p:spPr/>
        <p:txBody>
          <a:bodyPr>
            <a:normAutofit lnSpcReduction="10000"/>
          </a:bodyPr>
          <a:lstStyle/>
          <a:p>
            <a:r>
              <a:rPr lang="en-US" dirty="0" smtClean="0"/>
              <a:t>Elaine Porter</a:t>
            </a:r>
          </a:p>
          <a:p>
            <a:r>
              <a:rPr lang="en-US" dirty="0" smtClean="0"/>
              <a:t>Tetra Tech, Inc.</a:t>
            </a:r>
          </a:p>
          <a:p>
            <a:r>
              <a:rPr lang="en-US" dirty="0" smtClean="0"/>
              <a:t>Consultant to the Colorado Oil &amp; Gas Association</a:t>
            </a:r>
          </a:p>
          <a:p>
            <a:r>
              <a:rPr lang="en-US" dirty="0" smtClean="0"/>
              <a:t>August 1,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Habitat Exchange</a:t>
            </a:r>
            <a:br>
              <a:rPr lang="en-US" dirty="0" smtClean="0"/>
            </a:br>
            <a:r>
              <a:rPr lang="en-US" sz="2000" dirty="0"/>
              <a:t>Greater Sage-Grouse</a:t>
            </a:r>
          </a:p>
        </p:txBody>
      </p:sp>
      <p:grpSp>
        <p:nvGrpSpPr>
          <p:cNvPr id="3" name="Group 2"/>
          <p:cNvGrpSpPr/>
          <p:nvPr/>
        </p:nvGrpSpPr>
        <p:grpSpPr>
          <a:xfrm>
            <a:off x="2000728" y="1295400"/>
            <a:ext cx="4933472" cy="4912234"/>
            <a:chOff x="0" y="1568676"/>
            <a:chExt cx="4200748" cy="4251960"/>
          </a:xfrm>
        </p:grpSpPr>
        <p:sp>
          <p:nvSpPr>
            <p:cNvPr id="4" name="Oval 3"/>
            <p:cNvSpPr/>
            <p:nvPr/>
          </p:nvSpPr>
          <p:spPr>
            <a:xfrm>
              <a:off x="0" y="1568676"/>
              <a:ext cx="4200748" cy="4251960"/>
            </a:xfrm>
            <a:prstGeom prst="ellipse">
              <a:avLst/>
            </a:prstGeom>
            <a:solidFill>
              <a:schemeClr val="bg1"/>
            </a:solidFill>
            <a:ln w="38100"/>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base">
                <a:spcBef>
                  <a:spcPct val="0"/>
                </a:spcBef>
                <a:spcAft>
                  <a:spcPct val="0"/>
                </a:spcAft>
              </a:pPr>
              <a:endParaRPr lang="en-US" sz="2800" dirty="0">
                <a:solidFill>
                  <a:prstClr val="black"/>
                </a:solidFill>
              </a:endParaRP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3815955"/>
              <a:ext cx="1409756" cy="679845"/>
            </a:xfrm>
            <a:prstGeom prst="rect">
              <a:avLst/>
            </a:prstGeom>
          </p:spPr>
        </p:pic>
        <p:pic>
          <p:nvPicPr>
            <p:cNvPr id="6" name="Picture 5" descr="C:\Users\Cory\Pictures\EDF.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6239" y="1646588"/>
              <a:ext cx="1747033" cy="944212"/>
            </a:xfrm>
            <a:prstGeom prst="rect">
              <a:avLst/>
            </a:prstGeom>
            <a:noFill/>
            <a:ln>
              <a:noFill/>
            </a:ln>
          </p:spPr>
        </p:pic>
        <p:pic>
          <p:nvPicPr>
            <p:cNvPr id="7" name="Picture 6" descr="C:\Users\Cory\AppData\Local\Microsoft\Windows\Temporary Internet Files\Content.Outlook\V4WH2AA7\PWC Logo_GreenBackground.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199" y="2812545"/>
              <a:ext cx="1582555" cy="692655"/>
            </a:xfrm>
            <a:prstGeom prst="rect">
              <a:avLst/>
            </a:prstGeom>
            <a:noFill/>
            <a:ln>
              <a:noFill/>
            </a:ln>
          </p:spPr>
        </p:pic>
        <p:pic>
          <p:nvPicPr>
            <p:cNvPr id="8" name="Picture 2"/>
            <p:cNvPicPr>
              <a:picLocks noChangeAspect="1" noChangeArrowheads="1"/>
            </p:cNvPicPr>
            <p:nvPr/>
          </p:nvPicPr>
          <p:blipFill>
            <a:blip r:embed="rId6"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540273" y="5159634"/>
              <a:ext cx="1202927" cy="479166"/>
            </a:xfrm>
            <a:prstGeom prst="rect">
              <a:avLst/>
            </a:prstGeom>
            <a:noFill/>
            <a:ln w="9525">
              <a:noFill/>
              <a:miter lim="800000"/>
              <a:headEnd/>
              <a:tailEnd/>
            </a:ln>
          </p:spPr>
        </p:pic>
        <p:pic>
          <p:nvPicPr>
            <p:cNvPr id="9" name="Picture 8" descr="P:\BLD01\010553_COGA\COGA_horz_RGB.jpg"/>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0" y="2514600"/>
              <a:ext cx="1474806" cy="630558"/>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43551" y="3200400"/>
              <a:ext cx="1195049" cy="1195049"/>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4872" y="3782088"/>
              <a:ext cx="972128" cy="1247112"/>
            </a:xfrm>
            <a:prstGeom prst="rect">
              <a:avLst/>
            </a:prstGeom>
          </p:spPr>
        </p:pic>
      </p:grpSp>
    </p:spTree>
    <p:extLst>
      <p:ext uri="{BB962C8B-B14F-4D97-AF65-F5344CB8AC3E}">
        <p14:creationId xmlns:p14="http://schemas.microsoft.com/office/powerpoint/2010/main" val="3561394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email">
            <a:extLst>
              <a:ext uri="{28A0092B-C50C-407E-A947-70E740481C1C}">
                <a14:useLocalDpi xmlns:a14="http://schemas.microsoft.com/office/drawing/2010/main"/>
              </a:ext>
            </a:extLst>
          </a:blip>
          <a:srcRect/>
          <a:stretch/>
        </p:blipFill>
        <p:spPr>
          <a:xfrm>
            <a:off x="0" y="0"/>
            <a:ext cx="7240694" cy="6851909"/>
          </a:xfrm>
          <a:prstGeom prst="rect">
            <a:avLst/>
          </a:prstGeom>
        </p:spPr>
      </p:pic>
      <p:pic>
        <p:nvPicPr>
          <p:cNvPr id="3" name="Picture 2" descr="X:\COMMUNICATIONS\Land Water Wildlife\Habitat Credit Markets\Texas Conservation Market\Photographs\shutterstock_40089484_Oil_TX.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240694" y="0"/>
            <a:ext cx="1903306" cy="6851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9658" y="1828800"/>
            <a:ext cx="6322142" cy="2308324"/>
          </a:xfrm>
          <a:prstGeom prst="rect">
            <a:avLst/>
          </a:prstGeom>
          <a:solidFill>
            <a:schemeClr val="bg1">
              <a:alpha val="3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285750" lvl="0" indent="-285750">
              <a:buFont typeface="Arial" pitchFamily="34" charset="0"/>
              <a:buChar char="•"/>
            </a:pPr>
            <a:r>
              <a:rPr lang="en-US" sz="2400" dirty="0" smtClean="0"/>
              <a:t>Market-based conservation mechanism</a:t>
            </a:r>
          </a:p>
          <a:p>
            <a:pPr marL="285750" lvl="0" indent="-285750">
              <a:buFont typeface="Arial" pitchFamily="34" charset="0"/>
              <a:buChar char="•"/>
            </a:pPr>
            <a:r>
              <a:rPr lang="en-US" sz="2400" dirty="0" smtClean="0">
                <a:ea typeface="ＭＳ Ｐゴシック" pitchFamily="34" charset="-128"/>
              </a:rPr>
              <a:t>Science-based</a:t>
            </a:r>
            <a:r>
              <a:rPr lang="en-US" sz="2400" dirty="0">
                <a:ea typeface="ＭＳ Ｐゴシック" pitchFamily="34" charset="-128"/>
              </a:rPr>
              <a:t>: quantified &amp; </a:t>
            </a:r>
            <a:r>
              <a:rPr lang="en-US" sz="2400" dirty="0" smtClean="0">
                <a:ea typeface="ＭＳ Ｐゴシック" pitchFamily="34" charset="-128"/>
              </a:rPr>
              <a:t>verified</a:t>
            </a:r>
          </a:p>
          <a:p>
            <a:pPr marL="285750" lvl="0" indent="-285750">
              <a:buFont typeface="Arial" pitchFamily="34" charset="0"/>
              <a:buChar char="•"/>
            </a:pPr>
            <a:r>
              <a:rPr lang="en-US" sz="2400" dirty="0" smtClean="0">
                <a:ea typeface="ＭＳ Ｐゴシック" pitchFamily="34" charset="-128"/>
              </a:rPr>
              <a:t>Outcome-based</a:t>
            </a:r>
          </a:p>
          <a:p>
            <a:pPr marL="285750" lvl="0" indent="-285750">
              <a:buFont typeface="Arial" pitchFamily="34" charset="0"/>
              <a:buChar char="•"/>
            </a:pPr>
            <a:r>
              <a:rPr lang="en-US" sz="2400" dirty="0" smtClean="0">
                <a:ea typeface="ＭＳ Ｐゴシック" pitchFamily="34" charset="-128"/>
              </a:rPr>
              <a:t>Improves </a:t>
            </a:r>
            <a:r>
              <a:rPr lang="en-US" sz="2400" dirty="0">
                <a:ea typeface="ＭＳ Ｐゴシック" pitchFamily="34" charset="-128"/>
              </a:rPr>
              <a:t>certainty for project </a:t>
            </a:r>
            <a:r>
              <a:rPr lang="en-US" sz="2400" dirty="0" smtClean="0">
                <a:ea typeface="ＭＳ Ｐゴシック" pitchFamily="34" charset="-128"/>
              </a:rPr>
              <a:t>development</a:t>
            </a:r>
          </a:p>
          <a:p>
            <a:pPr marL="285750" lvl="0" indent="-285750">
              <a:buFont typeface="Arial" pitchFamily="34" charset="0"/>
              <a:buChar char="•"/>
            </a:pPr>
            <a:r>
              <a:rPr lang="en-US" sz="2400" dirty="0" smtClean="0">
                <a:ea typeface="ＭＳ Ｐゴシック" pitchFamily="34" charset="-128"/>
              </a:rPr>
              <a:t>Transparent</a:t>
            </a:r>
          </a:p>
          <a:p>
            <a:pPr marL="285750" lvl="0" indent="-285750">
              <a:buFont typeface="Arial" pitchFamily="34" charset="0"/>
              <a:buChar char="•"/>
            </a:pPr>
            <a:r>
              <a:rPr lang="en-US" sz="2400" dirty="0" smtClean="0">
                <a:ea typeface="ＭＳ Ｐゴシック" pitchFamily="34" charset="-128"/>
              </a:rPr>
              <a:t>Meets </a:t>
            </a:r>
            <a:r>
              <a:rPr lang="en-US" sz="2400" dirty="0">
                <a:ea typeface="ＭＳ Ｐゴシック" pitchFamily="34" charset="-128"/>
              </a:rPr>
              <a:t>standards of key regulatory </a:t>
            </a:r>
            <a:r>
              <a:rPr lang="en-US" sz="2400" dirty="0" smtClean="0">
                <a:ea typeface="ＭＳ Ｐゴシック" pitchFamily="34" charset="-128"/>
              </a:rPr>
              <a:t>entities</a:t>
            </a:r>
            <a:endParaRPr lang="en-US" sz="2400" dirty="0"/>
          </a:p>
        </p:txBody>
      </p:sp>
      <p:sp>
        <p:nvSpPr>
          <p:cNvPr id="8" name="Rectangle 7"/>
          <p:cNvSpPr/>
          <p:nvPr/>
        </p:nvSpPr>
        <p:spPr>
          <a:xfrm>
            <a:off x="7692962" y="6621077"/>
            <a:ext cx="1451038" cy="230832"/>
          </a:xfrm>
          <a:prstGeom prst="rect">
            <a:avLst/>
          </a:prstGeom>
        </p:spPr>
        <p:txBody>
          <a:bodyPr wrap="none">
            <a:spAutoFit/>
          </a:bodyPr>
          <a:lstStyle/>
          <a:p>
            <a:r>
              <a:rPr lang="en-US" sz="900" dirty="0">
                <a:solidFill>
                  <a:srgbClr val="EEECE1"/>
                </a:solidFill>
              </a:rPr>
              <a:t>W. Scott/Shutterstock.com</a:t>
            </a:r>
          </a:p>
        </p:txBody>
      </p:sp>
      <p:sp>
        <p:nvSpPr>
          <p:cNvPr id="11" name="Title 1"/>
          <p:cNvSpPr>
            <a:spLocks noGrp="1"/>
          </p:cNvSpPr>
          <p:nvPr>
            <p:ph type="title"/>
          </p:nvPr>
        </p:nvSpPr>
        <p:spPr>
          <a:xfrm>
            <a:off x="457200" y="274638"/>
            <a:ext cx="6934200" cy="944562"/>
          </a:xfrm>
        </p:spPr>
        <p:txBody>
          <a:bodyPr/>
          <a:lstStyle/>
          <a:p>
            <a:r>
              <a:rPr lang="en-US" dirty="0" smtClean="0"/>
              <a:t>Colorado Habitat Exchange</a:t>
            </a:r>
            <a:br>
              <a:rPr lang="en-US" dirty="0" smtClean="0"/>
            </a:br>
            <a:r>
              <a:rPr lang="en-US" sz="2000" dirty="0"/>
              <a:t>Greater Sage-Grouse</a:t>
            </a:r>
          </a:p>
        </p:txBody>
      </p:sp>
    </p:spTree>
    <p:extLst>
      <p:ext uri="{BB962C8B-B14F-4D97-AF65-F5344CB8AC3E}">
        <p14:creationId xmlns:p14="http://schemas.microsoft.com/office/powerpoint/2010/main" val="1765330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0" y="-76200"/>
            <a:ext cx="8458200" cy="830997"/>
          </a:xfrm>
          <a:noFill/>
          <a:ln>
            <a:noFill/>
          </a:ln>
          <a:effectLst/>
          <a:scene3d>
            <a:camera prst="orthographicFront">
              <a:rot lat="0" lon="0" rev="0"/>
            </a:camera>
            <a:lightRig rig="contrasting" dir="t">
              <a:rot lat="0" lon="0" rev="7800000"/>
            </a:lightRig>
          </a:scene3d>
          <a:sp3d>
            <a:bevelT w="139700" h="139700"/>
          </a:sp3d>
        </p:spPr>
        <p:style>
          <a:lnRef idx="2">
            <a:schemeClr val="accent6"/>
          </a:lnRef>
          <a:fillRef idx="1">
            <a:schemeClr val="lt1"/>
          </a:fillRef>
          <a:effectRef idx="0">
            <a:schemeClr val="accent6"/>
          </a:effectRef>
          <a:fontRef idx="minor">
            <a:schemeClr val="dk1"/>
          </a:fontRef>
        </p:style>
        <p:txBody>
          <a:bodyPr wrap="square" rtlCol="0">
            <a:spAutoFit/>
          </a:bodyPr>
          <a:lstStyle/>
          <a:p>
            <a:pPr marL="1257300" indent="-1257300">
              <a:buNone/>
            </a:pPr>
            <a:r>
              <a:rPr lang="en-US" sz="2400" b="1" dirty="0">
                <a:solidFill>
                  <a:schemeClr val="bg1"/>
                </a:solidFill>
              </a:rPr>
              <a:t>Problem: </a:t>
            </a:r>
            <a:r>
              <a:rPr lang="en-US" sz="2400" dirty="0">
                <a:solidFill>
                  <a:schemeClr val="bg1"/>
                </a:solidFill>
              </a:rPr>
              <a:t>Net loss of habitat each year despite mitigation, public &amp; private investment</a:t>
            </a:r>
          </a:p>
        </p:txBody>
      </p:sp>
      <p:sp>
        <p:nvSpPr>
          <p:cNvPr id="30" name="Content Placeholder 1"/>
          <p:cNvSpPr txBox="1">
            <a:spLocks/>
          </p:cNvSpPr>
          <p:nvPr/>
        </p:nvSpPr>
        <p:spPr>
          <a:xfrm>
            <a:off x="304801" y="1447800"/>
            <a:ext cx="8229600" cy="4525963"/>
          </a:xfrm>
          <a:prstGeom prst="rect">
            <a:avLst/>
          </a:prstGeom>
          <a:noFill/>
          <a:ln w="25400" cap="flat" cmpd="sng" algn="ctr">
            <a:noFill/>
            <a:prstDash val="solid"/>
          </a:ln>
          <a:scene3d>
            <a:camera prst="orthographicFront">
              <a:rot lat="0" lon="0" rev="0"/>
            </a:camera>
            <a:lightRig rig="contrasting" dir="t">
              <a:rot lat="0" lon="0" rev="7800000"/>
            </a:lightRig>
          </a:scene3d>
          <a:sp3d>
            <a:bevelT w="139700" h="139700"/>
          </a:sp3d>
        </p:spPr>
        <p:style>
          <a:lnRef idx="2">
            <a:schemeClr val="accent6"/>
          </a:lnRef>
          <a:fillRef idx="1">
            <a:schemeClr val="lt1"/>
          </a:fillRef>
          <a:effectRef idx="0">
            <a:schemeClr val="accent6"/>
          </a:effectRef>
          <a:fontRef idx="minor">
            <a:schemeClr val="dk1"/>
          </a:fontRef>
        </p:style>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1257300" indent="-1257300" fontAlgn="auto">
              <a:spcAft>
                <a:spcPts val="0"/>
              </a:spcAft>
              <a:buFont typeface="Arial" pitchFamily="34" charset="0"/>
              <a:buNone/>
            </a:pPr>
            <a:r>
              <a:rPr lang="en-US" sz="2400" b="1" dirty="0" smtClean="0">
                <a:solidFill>
                  <a:prstClr val="white"/>
                </a:solidFill>
              </a:rPr>
              <a:t>Problem: </a:t>
            </a:r>
            <a:r>
              <a:rPr lang="en-US" sz="2400" dirty="0" smtClean="0">
                <a:solidFill>
                  <a:prstClr val="white"/>
                </a:solidFill>
              </a:rPr>
              <a:t>Net loss of habitat each year despite mitigation, public &amp; private investment</a:t>
            </a:r>
            <a:endParaRPr lang="en-US" sz="2400" dirty="0">
              <a:solidFill>
                <a:prstClr val="white"/>
              </a:solidFill>
            </a:endParaRPr>
          </a:p>
        </p:txBody>
      </p:sp>
      <p:grpSp>
        <p:nvGrpSpPr>
          <p:cNvPr id="31" name="Group 30"/>
          <p:cNvGrpSpPr/>
          <p:nvPr/>
        </p:nvGrpSpPr>
        <p:grpSpPr>
          <a:xfrm>
            <a:off x="-152400" y="1219200"/>
            <a:ext cx="9164107" cy="4497288"/>
            <a:chOff x="0" y="2438400"/>
            <a:chExt cx="8077200" cy="3963888"/>
          </a:xfrm>
        </p:grpSpPr>
        <p:sp>
          <p:nvSpPr>
            <p:cNvPr id="32" name="Rounded Rectangle 31"/>
            <p:cNvSpPr/>
            <p:nvPr/>
          </p:nvSpPr>
          <p:spPr>
            <a:xfrm>
              <a:off x="1905000" y="5334000"/>
              <a:ext cx="777240" cy="609600"/>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3" name="Rounded Rectangle 32"/>
            <p:cNvSpPr/>
            <p:nvPr/>
          </p:nvSpPr>
          <p:spPr>
            <a:xfrm>
              <a:off x="914400" y="3581400"/>
              <a:ext cx="777240" cy="2362200"/>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4" name="TextBox 33"/>
            <p:cNvSpPr txBox="1"/>
            <p:nvPr/>
          </p:nvSpPr>
          <p:spPr>
            <a:xfrm>
              <a:off x="7193280" y="2996625"/>
              <a:ext cx="731520" cy="584775"/>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Calibri"/>
                </a:rPr>
                <a:t>N</a:t>
              </a:r>
              <a:r>
                <a:rPr lang="en-US" sz="1600" dirty="0" smtClean="0">
                  <a:solidFill>
                    <a:prstClr val="black"/>
                  </a:solidFill>
                  <a:latin typeface="Calibri"/>
                </a:rPr>
                <a:t>et loss</a:t>
              </a:r>
              <a:endParaRPr lang="en-US" sz="1600" dirty="0">
                <a:solidFill>
                  <a:prstClr val="black"/>
                </a:solidFill>
                <a:latin typeface="Calibri"/>
              </a:endParaRPr>
            </a:p>
          </p:txBody>
        </p:sp>
        <p:sp>
          <p:nvSpPr>
            <p:cNvPr id="39" name="Rounded Rectangle 38"/>
            <p:cNvSpPr/>
            <p:nvPr/>
          </p:nvSpPr>
          <p:spPr>
            <a:xfrm>
              <a:off x="7193280" y="3581400"/>
              <a:ext cx="777240" cy="571501"/>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46" name="TextBox 45"/>
            <p:cNvSpPr txBox="1"/>
            <p:nvPr/>
          </p:nvSpPr>
          <p:spPr>
            <a:xfrm>
              <a:off x="685800" y="2674203"/>
              <a:ext cx="1295400" cy="830997"/>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Calibri"/>
                </a:rPr>
                <a:t>Habitat lost to development</a:t>
              </a:r>
            </a:p>
          </p:txBody>
        </p:sp>
        <p:sp>
          <p:nvSpPr>
            <p:cNvPr id="47" name="TextBox 46"/>
            <p:cNvSpPr txBox="1"/>
            <p:nvPr/>
          </p:nvSpPr>
          <p:spPr>
            <a:xfrm>
              <a:off x="1633220" y="4503003"/>
              <a:ext cx="1295400" cy="830997"/>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Calibri"/>
                </a:rPr>
                <a:t>M</a:t>
              </a:r>
              <a:r>
                <a:rPr lang="en-US" sz="1600" dirty="0" smtClean="0">
                  <a:solidFill>
                    <a:prstClr val="black"/>
                  </a:solidFill>
                  <a:latin typeface="Calibri"/>
                </a:rPr>
                <a:t>itigated through banking</a:t>
              </a:r>
              <a:endParaRPr lang="en-US" sz="1600" dirty="0">
                <a:solidFill>
                  <a:prstClr val="black"/>
                </a:solidFill>
                <a:latin typeface="Calibri"/>
              </a:endParaRPr>
            </a:p>
          </p:txBody>
        </p:sp>
        <p:sp>
          <p:nvSpPr>
            <p:cNvPr id="48" name="TextBox 47"/>
            <p:cNvSpPr txBox="1"/>
            <p:nvPr/>
          </p:nvSpPr>
          <p:spPr>
            <a:xfrm>
              <a:off x="2532603" y="3723382"/>
              <a:ext cx="1447800" cy="1077218"/>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Mitigated through non-banking actions </a:t>
              </a:r>
            </a:p>
          </p:txBody>
        </p:sp>
        <p:sp>
          <p:nvSpPr>
            <p:cNvPr id="49" name="Rounded Rectangle 48"/>
            <p:cNvSpPr/>
            <p:nvPr/>
          </p:nvSpPr>
          <p:spPr>
            <a:xfrm>
              <a:off x="7193280" y="4343400"/>
              <a:ext cx="777240" cy="160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0" name="TextBox 49"/>
            <p:cNvSpPr txBox="1"/>
            <p:nvPr/>
          </p:nvSpPr>
          <p:spPr>
            <a:xfrm>
              <a:off x="3886200" y="3568700"/>
              <a:ext cx="1066800"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Farm Bill &amp; regional programs</a:t>
              </a:r>
              <a:endParaRPr lang="en-US" sz="1600" dirty="0">
                <a:solidFill>
                  <a:prstClr val="black"/>
                </a:solidFill>
                <a:latin typeface="Calibri"/>
              </a:endParaRPr>
            </a:p>
          </p:txBody>
        </p:sp>
        <p:sp>
          <p:nvSpPr>
            <p:cNvPr id="51" name="TextBox 50"/>
            <p:cNvSpPr txBox="1"/>
            <p:nvPr/>
          </p:nvSpPr>
          <p:spPr>
            <a:xfrm>
              <a:off x="514350" y="3412123"/>
              <a:ext cx="381000" cy="338554"/>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0</a:t>
              </a:r>
            </a:p>
          </p:txBody>
        </p:sp>
        <p:sp>
          <p:nvSpPr>
            <p:cNvPr id="52" name="Rounded Rectangle 51"/>
            <p:cNvSpPr/>
            <p:nvPr/>
          </p:nvSpPr>
          <p:spPr>
            <a:xfrm>
              <a:off x="7193280" y="5334000"/>
              <a:ext cx="777240" cy="609600"/>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dirty="0">
                <a:solidFill>
                  <a:prstClr val="black"/>
                </a:solidFill>
              </a:endParaRPr>
            </a:p>
          </p:txBody>
        </p:sp>
        <p:sp>
          <p:nvSpPr>
            <p:cNvPr id="53" name="Rounded Rectangle 52"/>
            <p:cNvSpPr/>
            <p:nvPr/>
          </p:nvSpPr>
          <p:spPr>
            <a:xfrm>
              <a:off x="7193280" y="4419600"/>
              <a:ext cx="777240" cy="457200"/>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dirty="0">
                <a:solidFill>
                  <a:prstClr val="black"/>
                </a:solidFill>
              </a:endParaRPr>
            </a:p>
          </p:txBody>
        </p:sp>
        <p:sp>
          <p:nvSpPr>
            <p:cNvPr id="54" name="Rounded Rectangle 53"/>
            <p:cNvSpPr/>
            <p:nvPr/>
          </p:nvSpPr>
          <p:spPr>
            <a:xfrm>
              <a:off x="7193280" y="4887218"/>
              <a:ext cx="777240" cy="446782"/>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dirty="0">
                <a:solidFill>
                  <a:prstClr val="black"/>
                </a:solidFill>
              </a:endParaRPr>
            </a:p>
          </p:txBody>
        </p:sp>
        <p:cxnSp>
          <p:nvCxnSpPr>
            <p:cNvPr id="55" name="Straight Connector 54"/>
            <p:cNvCxnSpPr/>
            <p:nvPr/>
          </p:nvCxnSpPr>
          <p:spPr>
            <a:xfrm>
              <a:off x="914400" y="3581400"/>
              <a:ext cx="716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0" y="5791200"/>
              <a:ext cx="990600" cy="338554"/>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-500,000</a:t>
              </a:r>
            </a:p>
          </p:txBody>
        </p:sp>
        <p:cxnSp>
          <p:nvCxnSpPr>
            <p:cNvPr id="57" name="Straight Connector 56"/>
            <p:cNvCxnSpPr>
              <a:stCxn id="56" idx="3"/>
            </p:cNvCxnSpPr>
            <p:nvPr/>
          </p:nvCxnSpPr>
          <p:spPr>
            <a:xfrm>
              <a:off x="990600" y="5960477"/>
              <a:ext cx="708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029200" y="3505200"/>
              <a:ext cx="1066800"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Private non-mitigation</a:t>
              </a:r>
              <a:endParaRPr lang="en-US" sz="1600" dirty="0">
                <a:solidFill>
                  <a:prstClr val="black"/>
                </a:solidFill>
                <a:latin typeface="Calibri"/>
              </a:endParaRPr>
            </a:p>
          </p:txBody>
        </p:sp>
        <p:sp>
          <p:nvSpPr>
            <p:cNvPr id="59" name="Rounded Rectangle 58"/>
            <p:cNvSpPr/>
            <p:nvPr/>
          </p:nvSpPr>
          <p:spPr>
            <a:xfrm>
              <a:off x="7193280" y="4282250"/>
              <a:ext cx="777240" cy="137350"/>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dirty="0">
                <a:solidFill>
                  <a:prstClr val="black"/>
                </a:solidFill>
              </a:endParaRPr>
            </a:p>
          </p:txBody>
        </p:sp>
        <p:sp>
          <p:nvSpPr>
            <p:cNvPr id="60" name="TextBox 59"/>
            <p:cNvSpPr txBox="1"/>
            <p:nvPr/>
          </p:nvSpPr>
          <p:spPr>
            <a:xfrm rot="16200000">
              <a:off x="-674444" y="3341445"/>
              <a:ext cx="2206200" cy="400110"/>
            </a:xfrm>
            <a:prstGeom prst="rect">
              <a:avLst/>
            </a:prstGeom>
            <a:noFill/>
          </p:spPr>
          <p:txBody>
            <a:bodyPr wrap="square" rtlCol="0">
              <a:spAutoFit/>
            </a:bodyPr>
            <a:lstStyle/>
            <a:p>
              <a:pPr algn="ctr" fontAlgn="auto">
                <a:spcBef>
                  <a:spcPts val="0"/>
                </a:spcBef>
                <a:spcAft>
                  <a:spcPts val="0"/>
                </a:spcAft>
              </a:pPr>
              <a:r>
                <a:rPr lang="en-US" sz="2000" b="1" dirty="0" smtClean="0">
                  <a:solidFill>
                    <a:prstClr val="black"/>
                  </a:solidFill>
                  <a:latin typeface="Calibri"/>
                </a:rPr>
                <a:t>Functional-Acres</a:t>
              </a:r>
              <a:endParaRPr lang="en-US" sz="1600" b="1" dirty="0" smtClean="0">
                <a:solidFill>
                  <a:prstClr val="black"/>
                </a:solidFill>
                <a:latin typeface="Calibri"/>
              </a:endParaRPr>
            </a:p>
          </p:txBody>
        </p:sp>
        <p:sp>
          <p:nvSpPr>
            <p:cNvPr id="61" name="TextBox 60"/>
            <p:cNvSpPr txBox="1"/>
            <p:nvPr/>
          </p:nvSpPr>
          <p:spPr>
            <a:xfrm>
              <a:off x="3267916" y="6094511"/>
              <a:ext cx="4724400" cy="307777"/>
            </a:xfrm>
            <a:prstGeom prst="rect">
              <a:avLst/>
            </a:prstGeom>
            <a:noFill/>
          </p:spPr>
          <p:txBody>
            <a:bodyPr wrap="square" rtlCol="0">
              <a:spAutoFit/>
            </a:bodyPr>
            <a:lstStyle/>
            <a:p>
              <a:pPr algn="ctr" fontAlgn="auto">
                <a:spcBef>
                  <a:spcPts val="0"/>
                </a:spcBef>
                <a:spcAft>
                  <a:spcPts val="0"/>
                </a:spcAft>
              </a:pPr>
              <a:r>
                <a:rPr lang="en-US" sz="1400" i="1" dirty="0" smtClean="0">
                  <a:solidFill>
                    <a:prstClr val="black"/>
                  </a:solidFill>
                  <a:latin typeface="Calibri"/>
                </a:rPr>
                <a:t>Numeric values are rough estimates for illustration only</a:t>
              </a:r>
            </a:p>
          </p:txBody>
        </p:sp>
        <p:pic>
          <p:nvPicPr>
            <p:cNvPr id="62" name="Picture 2" descr="C:\Users\Jeremy Sokulsky\AppData\Local\Microsoft\Windows\Temporary Internet Files\Content.IE5\LM8HHJV9\MC90039175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0743" y="4800601"/>
              <a:ext cx="777240" cy="50823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Users\Jeremy Sokulsky\AppData\Local\Microsoft\Windows\Temporary Internet Files\Content.IE5\LM8HHJV9\MC90039175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3840" y="4343400"/>
              <a:ext cx="777240" cy="33882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Users\Jeremy Sokulsky\AppData\Local\Microsoft\Windows\Temporary Internet Files\Content.IE5\LM8HHJV9\MC90039175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6840" y="4305301"/>
              <a:ext cx="777240" cy="1129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6019800" y="3530025"/>
              <a:ext cx="1066800" cy="515418"/>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Public land mgt</a:t>
              </a:r>
              <a:endParaRPr lang="en-US" sz="1600" dirty="0">
                <a:solidFill>
                  <a:prstClr val="black"/>
                </a:solidFill>
                <a:latin typeface="Calibri"/>
              </a:endParaRPr>
            </a:p>
          </p:txBody>
        </p:sp>
        <p:pic>
          <p:nvPicPr>
            <p:cNvPr id="66" name="Picture 2" descr="C:\Users\Jeremy Sokulsky\AppData\Local\Microsoft\Windows\Temporary Internet Files\Content.IE5\LM8HHJV9\MC90039175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7440" y="4152901"/>
              <a:ext cx="777240" cy="137433"/>
            </a:xfrm>
            <a:prstGeom prst="rect">
              <a:avLst/>
            </a:prstGeom>
            <a:noFill/>
            <a:extLst>
              <a:ext uri="{909E8E84-426E-40DD-AFC4-6F175D3DCCD1}">
                <a14:hiddenFill xmlns:a14="http://schemas.microsoft.com/office/drawing/2010/main">
                  <a:solidFill>
                    <a:srgbClr val="FFFFFF"/>
                  </a:solidFill>
                </a14:hiddenFill>
              </a:ext>
            </a:extLst>
          </p:spPr>
        </p:pic>
        <p:sp>
          <p:nvSpPr>
            <p:cNvPr id="67" name="Rounded Rectangle 66"/>
            <p:cNvSpPr/>
            <p:nvPr/>
          </p:nvSpPr>
          <p:spPr>
            <a:xfrm>
              <a:off x="7193280" y="4175953"/>
              <a:ext cx="777240" cy="106297"/>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en-US" dirty="0">
                <a:solidFill>
                  <a:prstClr val="black"/>
                </a:solidFill>
              </a:endParaRPr>
            </a:p>
          </p:txBody>
        </p:sp>
      </p:grpSp>
      <p:sp>
        <p:nvSpPr>
          <p:cNvPr id="3" name="TextBox 2"/>
          <p:cNvSpPr txBox="1"/>
          <p:nvPr/>
        </p:nvSpPr>
        <p:spPr>
          <a:xfrm>
            <a:off x="6306364" y="6553200"/>
            <a:ext cx="2837636" cy="276999"/>
          </a:xfrm>
          <a:prstGeom prst="rect">
            <a:avLst/>
          </a:prstGeom>
          <a:noFill/>
        </p:spPr>
        <p:txBody>
          <a:bodyPr wrap="none" rtlCol="0">
            <a:spAutoFit/>
          </a:bodyPr>
          <a:lstStyle/>
          <a:p>
            <a:r>
              <a:rPr lang="en-US" sz="1200" dirty="0" smtClean="0"/>
              <a:t>Source: Environmental Incentives, LLC</a:t>
            </a:r>
            <a:endParaRPr lang="en-US" sz="1200" dirty="0"/>
          </a:p>
        </p:txBody>
      </p:sp>
    </p:spTree>
    <p:extLst>
      <p:ext uri="{BB962C8B-B14F-4D97-AF65-F5344CB8AC3E}">
        <p14:creationId xmlns:p14="http://schemas.microsoft.com/office/powerpoint/2010/main" val="76178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0" y="-76200"/>
            <a:ext cx="8458200" cy="914400"/>
          </a:xfrm>
          <a:noFill/>
          <a:ln>
            <a:noFill/>
          </a:ln>
        </p:spPr>
        <p:style>
          <a:lnRef idx="2">
            <a:schemeClr val="accent6"/>
          </a:lnRef>
          <a:fillRef idx="1">
            <a:schemeClr val="lt1"/>
          </a:fillRef>
          <a:effectRef idx="0">
            <a:schemeClr val="accent6"/>
          </a:effectRef>
          <a:fontRef idx="minor">
            <a:schemeClr val="dk1"/>
          </a:fontRef>
        </p:style>
        <p:txBody>
          <a:bodyPr>
            <a:normAutofit/>
          </a:bodyPr>
          <a:lstStyle/>
          <a:p>
            <a:pPr marL="914400" indent="-914400">
              <a:buNone/>
            </a:pPr>
            <a:r>
              <a:rPr lang="en-US" sz="2400" b="1" dirty="0">
                <a:solidFill>
                  <a:schemeClr val="bg1"/>
                </a:solidFill>
              </a:rPr>
              <a:t>Vision: </a:t>
            </a:r>
            <a:r>
              <a:rPr lang="en-US" sz="2400" dirty="0" smtClean="0">
                <a:solidFill>
                  <a:schemeClr val="bg1"/>
                </a:solidFill>
              </a:rPr>
              <a:t>Performance </a:t>
            </a:r>
            <a:r>
              <a:rPr lang="en-US" sz="2400" dirty="0">
                <a:solidFill>
                  <a:schemeClr val="bg1"/>
                </a:solidFill>
              </a:rPr>
              <a:t>based investment for </a:t>
            </a:r>
            <a:r>
              <a:rPr lang="en-US" sz="2400" dirty="0" smtClean="0">
                <a:solidFill>
                  <a:schemeClr val="bg1"/>
                </a:solidFill>
              </a:rPr>
              <a:t>mitigation</a:t>
            </a:r>
            <a:r>
              <a:rPr lang="en-US" sz="2400" dirty="0">
                <a:solidFill>
                  <a:schemeClr val="bg1"/>
                </a:solidFill>
              </a:rPr>
              <a:t>, public &amp; </a:t>
            </a:r>
            <a:r>
              <a:rPr lang="en-US" sz="2400" dirty="0" smtClean="0">
                <a:solidFill>
                  <a:schemeClr val="bg1"/>
                </a:solidFill>
              </a:rPr>
              <a:t>private investment</a:t>
            </a:r>
            <a:endParaRPr lang="en-US" sz="2400" dirty="0">
              <a:solidFill>
                <a:schemeClr val="bg1"/>
              </a:solidFill>
            </a:endParaRPr>
          </a:p>
        </p:txBody>
      </p:sp>
      <p:sp>
        <p:nvSpPr>
          <p:cNvPr id="30" name="Rounded Rectangle 29"/>
          <p:cNvSpPr/>
          <p:nvPr/>
        </p:nvSpPr>
        <p:spPr>
          <a:xfrm>
            <a:off x="2316480" y="4207877"/>
            <a:ext cx="777240" cy="1735723"/>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1" name="Rounded Rectangle 30"/>
          <p:cNvSpPr/>
          <p:nvPr/>
        </p:nvSpPr>
        <p:spPr>
          <a:xfrm>
            <a:off x="1219200" y="4555122"/>
            <a:ext cx="777240" cy="1388477"/>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2" name="Content Placeholder 1"/>
          <p:cNvSpPr txBox="1">
            <a:spLocks/>
          </p:cNvSpPr>
          <p:nvPr/>
        </p:nvSpPr>
        <p:spPr>
          <a:xfrm>
            <a:off x="457200" y="1600200"/>
            <a:ext cx="8229600" cy="4525963"/>
          </a:xfrm>
          <a:prstGeom prst="rect">
            <a:avLst/>
          </a:prstGeom>
          <a:noFill/>
          <a:ln w="25400" cap="flat" cmpd="sng" algn="ctr">
            <a:noFill/>
            <a:prstDash val="solid"/>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914400" indent="-914400" fontAlgn="auto">
              <a:spcAft>
                <a:spcPts val="0"/>
              </a:spcAft>
              <a:buFont typeface="Arial" pitchFamily="34" charset="0"/>
              <a:buNone/>
            </a:pPr>
            <a:r>
              <a:rPr lang="en-US" sz="2400" b="1" dirty="0" smtClean="0">
                <a:solidFill>
                  <a:prstClr val="white"/>
                </a:solidFill>
              </a:rPr>
              <a:t>Vision: </a:t>
            </a:r>
            <a:r>
              <a:rPr lang="en-US" sz="2400" dirty="0" smtClean="0">
                <a:solidFill>
                  <a:prstClr val="white"/>
                </a:solidFill>
              </a:rPr>
              <a:t>Performance based investment for mitigation, public &amp; private investment</a:t>
            </a:r>
            <a:endParaRPr lang="en-US" sz="2400" dirty="0">
              <a:solidFill>
                <a:prstClr val="white"/>
              </a:solidFill>
            </a:endParaRPr>
          </a:p>
        </p:txBody>
      </p:sp>
      <p:sp>
        <p:nvSpPr>
          <p:cNvPr id="33" name="TextBox 32"/>
          <p:cNvSpPr txBox="1"/>
          <p:nvPr/>
        </p:nvSpPr>
        <p:spPr>
          <a:xfrm>
            <a:off x="7391400" y="855822"/>
            <a:ext cx="838200" cy="584775"/>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Calibri"/>
              </a:rPr>
              <a:t>N</a:t>
            </a:r>
            <a:r>
              <a:rPr lang="en-US" sz="1600" dirty="0" smtClean="0">
                <a:solidFill>
                  <a:prstClr val="black"/>
                </a:solidFill>
                <a:latin typeface="Calibri"/>
              </a:rPr>
              <a:t>et Gain</a:t>
            </a:r>
            <a:endParaRPr lang="en-US" sz="1600" dirty="0">
              <a:solidFill>
                <a:prstClr val="black"/>
              </a:solidFill>
              <a:latin typeface="Calibri"/>
            </a:endParaRPr>
          </a:p>
        </p:txBody>
      </p:sp>
      <p:sp>
        <p:nvSpPr>
          <p:cNvPr id="40" name="Rounded Rectangle 39"/>
          <p:cNvSpPr/>
          <p:nvPr/>
        </p:nvSpPr>
        <p:spPr>
          <a:xfrm>
            <a:off x="7421880" y="1440597"/>
            <a:ext cx="777240" cy="3114525"/>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42" name="TextBox 41"/>
          <p:cNvSpPr txBox="1"/>
          <p:nvPr/>
        </p:nvSpPr>
        <p:spPr>
          <a:xfrm>
            <a:off x="990600" y="3741003"/>
            <a:ext cx="1295400"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Habitat lost to development</a:t>
            </a:r>
          </a:p>
        </p:txBody>
      </p:sp>
      <p:sp>
        <p:nvSpPr>
          <p:cNvPr id="47" name="TextBox 46"/>
          <p:cNvSpPr txBox="1"/>
          <p:nvPr/>
        </p:nvSpPr>
        <p:spPr>
          <a:xfrm>
            <a:off x="2057400" y="3335550"/>
            <a:ext cx="1295400" cy="830997"/>
          </a:xfrm>
          <a:prstGeom prst="rect">
            <a:avLst/>
          </a:prstGeom>
          <a:noFill/>
        </p:spPr>
        <p:txBody>
          <a:bodyPr wrap="square" rtlCol="0">
            <a:spAutoFit/>
          </a:bodyPr>
          <a:lstStyle/>
          <a:p>
            <a:pPr algn="ctr" fontAlgn="auto">
              <a:spcBef>
                <a:spcPts val="0"/>
              </a:spcBef>
              <a:spcAft>
                <a:spcPts val="0"/>
              </a:spcAft>
            </a:pPr>
            <a:r>
              <a:rPr lang="en-US" sz="1600" dirty="0">
                <a:solidFill>
                  <a:prstClr val="black"/>
                </a:solidFill>
                <a:latin typeface="Calibri"/>
              </a:rPr>
              <a:t>M</a:t>
            </a:r>
            <a:r>
              <a:rPr lang="en-US" sz="1600" dirty="0" smtClean="0">
                <a:solidFill>
                  <a:prstClr val="black"/>
                </a:solidFill>
                <a:latin typeface="Calibri"/>
              </a:rPr>
              <a:t>itigated through banking</a:t>
            </a:r>
            <a:endParaRPr lang="en-US" sz="1600" dirty="0">
              <a:solidFill>
                <a:prstClr val="black"/>
              </a:solidFill>
              <a:latin typeface="Calibri"/>
            </a:endParaRPr>
          </a:p>
        </p:txBody>
      </p:sp>
      <p:sp>
        <p:nvSpPr>
          <p:cNvPr id="48" name="TextBox 47"/>
          <p:cNvSpPr txBox="1"/>
          <p:nvPr/>
        </p:nvSpPr>
        <p:spPr>
          <a:xfrm>
            <a:off x="3048000" y="3079283"/>
            <a:ext cx="1447800" cy="1077218"/>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Mitigated through non-banking actions </a:t>
            </a:r>
          </a:p>
        </p:txBody>
      </p:sp>
      <p:sp>
        <p:nvSpPr>
          <p:cNvPr id="49" name="TextBox 48"/>
          <p:cNvSpPr txBox="1"/>
          <p:nvPr/>
        </p:nvSpPr>
        <p:spPr>
          <a:xfrm>
            <a:off x="4267200" y="2057400"/>
            <a:ext cx="1066800"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Farm Bill &amp; regional programs</a:t>
            </a:r>
            <a:endParaRPr lang="en-US" sz="1600" dirty="0">
              <a:solidFill>
                <a:prstClr val="black"/>
              </a:solidFill>
              <a:latin typeface="Calibri"/>
            </a:endParaRPr>
          </a:p>
        </p:txBody>
      </p:sp>
      <p:sp>
        <p:nvSpPr>
          <p:cNvPr id="50" name="Rounded Rectangle 49"/>
          <p:cNvSpPr/>
          <p:nvPr/>
        </p:nvSpPr>
        <p:spPr>
          <a:xfrm>
            <a:off x="4411980" y="2888397"/>
            <a:ext cx="777240" cy="1236821"/>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1" name="Rounded Rectangle 50"/>
          <p:cNvSpPr/>
          <p:nvPr/>
        </p:nvSpPr>
        <p:spPr>
          <a:xfrm>
            <a:off x="3383280" y="4125218"/>
            <a:ext cx="777240" cy="82659"/>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2" name="TextBox 51"/>
          <p:cNvSpPr txBox="1"/>
          <p:nvPr/>
        </p:nvSpPr>
        <p:spPr>
          <a:xfrm>
            <a:off x="685800" y="4385846"/>
            <a:ext cx="381000" cy="338554"/>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0</a:t>
            </a:r>
          </a:p>
        </p:txBody>
      </p:sp>
      <p:cxnSp>
        <p:nvCxnSpPr>
          <p:cNvPr id="53" name="Straight Connector 52"/>
          <p:cNvCxnSpPr/>
          <p:nvPr/>
        </p:nvCxnSpPr>
        <p:spPr>
          <a:xfrm>
            <a:off x="1219200" y="4555124"/>
            <a:ext cx="6979920" cy="16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28600" y="5791200"/>
            <a:ext cx="990600" cy="338554"/>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-300,000</a:t>
            </a:r>
          </a:p>
        </p:txBody>
      </p:sp>
      <p:cxnSp>
        <p:nvCxnSpPr>
          <p:cNvPr id="55" name="Straight Connector 54"/>
          <p:cNvCxnSpPr/>
          <p:nvPr/>
        </p:nvCxnSpPr>
        <p:spPr>
          <a:xfrm>
            <a:off x="1219200" y="5943599"/>
            <a:ext cx="7010400" cy="1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105400" y="1625025"/>
            <a:ext cx="1295400" cy="584775"/>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Private philanthropy</a:t>
            </a:r>
            <a:endParaRPr lang="en-US" sz="1600" dirty="0">
              <a:solidFill>
                <a:prstClr val="black"/>
              </a:solidFill>
              <a:latin typeface="Calibri"/>
            </a:endParaRPr>
          </a:p>
        </p:txBody>
      </p:sp>
      <p:sp>
        <p:nvSpPr>
          <p:cNvPr id="57" name="Rounded Rectangle 56"/>
          <p:cNvSpPr/>
          <p:nvPr/>
        </p:nvSpPr>
        <p:spPr>
          <a:xfrm>
            <a:off x="5405120" y="2209800"/>
            <a:ext cx="777240" cy="762000"/>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8" name="TextBox 57"/>
          <p:cNvSpPr txBox="1"/>
          <p:nvPr/>
        </p:nvSpPr>
        <p:spPr>
          <a:xfrm>
            <a:off x="76200" y="1261646"/>
            <a:ext cx="1143000" cy="338554"/>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10,000,000</a:t>
            </a:r>
          </a:p>
        </p:txBody>
      </p:sp>
      <p:cxnSp>
        <p:nvCxnSpPr>
          <p:cNvPr id="59" name="Straight Connector 58"/>
          <p:cNvCxnSpPr>
            <a:stCxn id="58" idx="3"/>
          </p:cNvCxnSpPr>
          <p:nvPr/>
        </p:nvCxnSpPr>
        <p:spPr>
          <a:xfrm>
            <a:off x="1219200" y="1430923"/>
            <a:ext cx="6979920" cy="168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rot="16200000">
            <a:off x="-548477" y="3836745"/>
            <a:ext cx="2130000" cy="400110"/>
          </a:xfrm>
          <a:prstGeom prst="rect">
            <a:avLst/>
          </a:prstGeom>
          <a:noFill/>
        </p:spPr>
        <p:txBody>
          <a:bodyPr wrap="square" rtlCol="0">
            <a:spAutoFit/>
          </a:bodyPr>
          <a:lstStyle/>
          <a:p>
            <a:pPr algn="ctr" fontAlgn="auto">
              <a:spcBef>
                <a:spcPts val="0"/>
              </a:spcBef>
              <a:spcAft>
                <a:spcPts val="0"/>
              </a:spcAft>
            </a:pPr>
            <a:r>
              <a:rPr lang="en-US" sz="2000" b="1" dirty="0" smtClean="0">
                <a:solidFill>
                  <a:prstClr val="black"/>
                </a:solidFill>
                <a:latin typeface="Calibri"/>
              </a:rPr>
              <a:t>Functional-Acres</a:t>
            </a:r>
          </a:p>
        </p:txBody>
      </p:sp>
      <p:sp>
        <p:nvSpPr>
          <p:cNvPr id="61" name="TextBox 60"/>
          <p:cNvSpPr txBox="1"/>
          <p:nvPr/>
        </p:nvSpPr>
        <p:spPr>
          <a:xfrm>
            <a:off x="2324100" y="6019799"/>
            <a:ext cx="4724400" cy="307777"/>
          </a:xfrm>
          <a:prstGeom prst="rect">
            <a:avLst/>
          </a:prstGeom>
          <a:noFill/>
        </p:spPr>
        <p:txBody>
          <a:bodyPr wrap="square" rtlCol="0">
            <a:spAutoFit/>
          </a:bodyPr>
          <a:lstStyle/>
          <a:p>
            <a:pPr algn="ctr" fontAlgn="auto">
              <a:spcBef>
                <a:spcPts val="0"/>
              </a:spcBef>
              <a:spcAft>
                <a:spcPts val="0"/>
              </a:spcAft>
            </a:pPr>
            <a:r>
              <a:rPr lang="en-US" sz="1400" i="1" dirty="0" smtClean="0">
                <a:solidFill>
                  <a:prstClr val="black"/>
                </a:solidFill>
                <a:latin typeface="Calibri"/>
              </a:rPr>
              <a:t>Numeric values are rough estimates for illustration only</a:t>
            </a:r>
          </a:p>
        </p:txBody>
      </p:sp>
      <p:sp>
        <p:nvSpPr>
          <p:cNvPr id="62" name="Right Brace 61"/>
          <p:cNvSpPr/>
          <p:nvPr/>
        </p:nvSpPr>
        <p:spPr>
          <a:xfrm>
            <a:off x="8305800" y="1430923"/>
            <a:ext cx="304800" cy="39048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63" name="TextBox 62"/>
          <p:cNvSpPr txBox="1"/>
          <p:nvPr/>
        </p:nvSpPr>
        <p:spPr>
          <a:xfrm rot="16200000">
            <a:off x="7065377" y="2962245"/>
            <a:ext cx="3429001" cy="400110"/>
          </a:xfrm>
          <a:prstGeom prst="rect">
            <a:avLst/>
          </a:prstGeom>
          <a:noFill/>
        </p:spPr>
        <p:txBody>
          <a:bodyPr wrap="square" rtlCol="0">
            <a:spAutoFit/>
          </a:bodyPr>
          <a:lstStyle/>
          <a:p>
            <a:pPr algn="ctr" fontAlgn="auto">
              <a:spcBef>
                <a:spcPts val="0"/>
              </a:spcBef>
              <a:spcAft>
                <a:spcPts val="0"/>
              </a:spcAft>
            </a:pPr>
            <a:r>
              <a:rPr lang="en-US" sz="2000" b="1" dirty="0" smtClean="0">
                <a:solidFill>
                  <a:prstClr val="black"/>
                </a:solidFill>
                <a:latin typeface="Calibri"/>
              </a:rPr>
              <a:t>Improvement Over Status Quo</a:t>
            </a:r>
          </a:p>
        </p:txBody>
      </p:sp>
      <p:sp>
        <p:nvSpPr>
          <p:cNvPr id="64" name="Rounded Rectangle 63"/>
          <p:cNvSpPr/>
          <p:nvPr/>
        </p:nvSpPr>
        <p:spPr>
          <a:xfrm>
            <a:off x="7421880" y="4572000"/>
            <a:ext cx="777240" cy="762000"/>
          </a:xfrm>
          <a:prstGeom prst="roundRect">
            <a:avLst/>
          </a:prstGeom>
          <a:noFill/>
          <a:ln w="38100">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normAutofit fontScale="70000" lnSpcReduction="20000"/>
          </a:bodyPr>
          <a:lstStyle/>
          <a:p>
            <a:pPr algn="ctr" fontAlgn="auto">
              <a:spcBef>
                <a:spcPts val="0"/>
              </a:spcBef>
              <a:spcAft>
                <a:spcPts val="0"/>
              </a:spcAft>
            </a:pPr>
            <a:r>
              <a:rPr lang="en-US" sz="1600" dirty="0">
                <a:solidFill>
                  <a:prstClr val="black"/>
                </a:solidFill>
              </a:rPr>
              <a:t>Status</a:t>
            </a:r>
            <a:r>
              <a:rPr lang="en-US" dirty="0" smtClean="0">
                <a:solidFill>
                  <a:prstClr val="white"/>
                </a:solidFill>
              </a:rPr>
              <a:t> </a:t>
            </a:r>
            <a:r>
              <a:rPr lang="en-US" sz="1600" dirty="0">
                <a:solidFill>
                  <a:prstClr val="black"/>
                </a:solidFill>
              </a:rPr>
              <a:t>Quo Net Loss</a:t>
            </a:r>
          </a:p>
        </p:txBody>
      </p:sp>
      <p:sp>
        <p:nvSpPr>
          <p:cNvPr id="65" name="TextBox 64"/>
          <p:cNvSpPr txBox="1"/>
          <p:nvPr/>
        </p:nvSpPr>
        <p:spPr>
          <a:xfrm>
            <a:off x="6096000" y="838200"/>
            <a:ext cx="1295400" cy="584775"/>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Public land mgt</a:t>
            </a:r>
            <a:endParaRPr lang="en-US" sz="1600" dirty="0">
              <a:solidFill>
                <a:prstClr val="black"/>
              </a:solidFill>
              <a:latin typeface="Calibri"/>
            </a:endParaRPr>
          </a:p>
        </p:txBody>
      </p:sp>
      <p:sp>
        <p:nvSpPr>
          <p:cNvPr id="66" name="Rounded Rectangle 65"/>
          <p:cNvSpPr/>
          <p:nvPr/>
        </p:nvSpPr>
        <p:spPr>
          <a:xfrm>
            <a:off x="6395720" y="1447800"/>
            <a:ext cx="777240" cy="762000"/>
          </a:xfrm>
          <a:prstGeom prst="round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9" name="TextBox 28"/>
          <p:cNvSpPr txBox="1"/>
          <p:nvPr/>
        </p:nvSpPr>
        <p:spPr>
          <a:xfrm>
            <a:off x="6306364" y="6553200"/>
            <a:ext cx="2837636" cy="276999"/>
          </a:xfrm>
          <a:prstGeom prst="rect">
            <a:avLst/>
          </a:prstGeom>
          <a:noFill/>
        </p:spPr>
        <p:txBody>
          <a:bodyPr wrap="none" rtlCol="0">
            <a:spAutoFit/>
          </a:bodyPr>
          <a:lstStyle/>
          <a:p>
            <a:r>
              <a:rPr lang="en-US" sz="1200" dirty="0" smtClean="0"/>
              <a:t>Source: Environmental Incentives, LLC</a:t>
            </a:r>
            <a:endParaRPr lang="en-US" sz="1200" dirty="0"/>
          </a:p>
        </p:txBody>
      </p:sp>
    </p:spTree>
    <p:extLst>
      <p:ext uri="{BB962C8B-B14F-4D97-AF65-F5344CB8AC3E}">
        <p14:creationId xmlns:p14="http://schemas.microsoft.com/office/powerpoint/2010/main" val="1652218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Lesser Prairie-Chicken</a:t>
            </a:r>
            <a:endParaRPr lang="en-US" dirty="0"/>
          </a:p>
        </p:txBody>
      </p:sp>
      <p:sp>
        <p:nvSpPr>
          <p:cNvPr id="6" name="TextBox 5"/>
          <p:cNvSpPr txBox="1"/>
          <p:nvPr/>
        </p:nvSpPr>
        <p:spPr>
          <a:xfrm>
            <a:off x="459658" y="1327355"/>
            <a:ext cx="4447622" cy="2277547"/>
          </a:xfrm>
          <a:prstGeom prst="rect">
            <a:avLst/>
          </a:prstGeom>
          <a:noFill/>
        </p:spPr>
        <p:txBody>
          <a:bodyPr wrap="square" rtlCol="0">
            <a:spAutoFit/>
          </a:bodyPr>
          <a:lstStyle/>
          <a:p>
            <a:pPr marL="285750" indent="-285750">
              <a:buFont typeface="Arial" pitchFamily="34" charset="0"/>
              <a:buChar char="•"/>
            </a:pPr>
            <a:r>
              <a:rPr lang="en-US" dirty="0" smtClean="0"/>
              <a:t>P</a:t>
            </a:r>
            <a:r>
              <a:rPr lang="x-none" smtClean="0"/>
              <a:t>roposed threatened</a:t>
            </a:r>
            <a:endParaRPr lang="en-US" dirty="0" smtClean="0"/>
          </a:p>
          <a:p>
            <a:pPr marL="285750" indent="-285750">
              <a:buFont typeface="Arial" pitchFamily="34" charset="0"/>
              <a:buChar char="•"/>
            </a:pPr>
            <a:r>
              <a:rPr lang="en-US" dirty="0" smtClean="0"/>
              <a:t>Final listing </a:t>
            </a:r>
            <a:r>
              <a:rPr lang="x-none" smtClean="0"/>
              <a:t>and </a:t>
            </a:r>
            <a:r>
              <a:rPr lang="x-none"/>
              <a:t>critical </a:t>
            </a:r>
            <a:r>
              <a:rPr lang="x-none" smtClean="0"/>
              <a:t>habitat</a:t>
            </a:r>
            <a:r>
              <a:rPr lang="en-US" dirty="0" smtClean="0"/>
              <a:t> – originally </a:t>
            </a:r>
            <a:r>
              <a:rPr lang="x-none" smtClean="0"/>
              <a:t>September 2013</a:t>
            </a:r>
            <a:r>
              <a:rPr lang="en-US" dirty="0" smtClean="0"/>
              <a:t> – extended to March 2014</a:t>
            </a:r>
          </a:p>
          <a:p>
            <a:pPr lvl="0"/>
            <a:endParaRPr lang="en-US" sz="1400" dirty="0" smtClean="0"/>
          </a:p>
          <a:p>
            <a:endParaRPr lang="en-US" sz="1400" dirty="0"/>
          </a:p>
          <a:p>
            <a:endParaRPr lang="en-US" sz="1400" dirty="0" smtClean="0"/>
          </a:p>
          <a:p>
            <a:r>
              <a:rPr lang="en-US" sz="1400" dirty="0" smtClean="0"/>
              <a:t> </a:t>
            </a:r>
          </a:p>
          <a:p>
            <a:pPr marL="285750" indent="-285750">
              <a:buFont typeface="Arial" pitchFamily="34" charset="0"/>
              <a:buChar char="•"/>
            </a:pPr>
            <a:endParaRPr lang="en-US" sz="14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14" y="1447799"/>
            <a:ext cx="3853016" cy="51373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7229673" y="6354322"/>
            <a:ext cx="1620957" cy="230832"/>
          </a:xfrm>
          <a:prstGeom prst="rect">
            <a:avLst/>
          </a:prstGeom>
        </p:spPr>
        <p:txBody>
          <a:bodyPr wrap="none">
            <a:spAutoFit/>
          </a:bodyPr>
          <a:lstStyle/>
          <a:p>
            <a:r>
              <a:rPr lang="en-US" sz="900" dirty="0">
                <a:solidFill>
                  <a:schemeClr val="bg1"/>
                </a:solidFill>
              </a:rPr>
              <a:t>Picture Credit: Larry </a:t>
            </a:r>
            <a:r>
              <a:rPr lang="en-US" sz="900" dirty="0" err="1">
                <a:solidFill>
                  <a:schemeClr val="bg1"/>
                </a:solidFill>
              </a:rPr>
              <a:t>Lamsa</a:t>
            </a:r>
            <a:r>
              <a:rPr lang="en-US" sz="900" dirty="0">
                <a:solidFill>
                  <a:schemeClr val="bg1"/>
                </a:solidFill>
              </a:rPr>
              <a:t> </a:t>
            </a:r>
          </a:p>
        </p:txBody>
      </p:sp>
      <p:sp>
        <p:nvSpPr>
          <p:cNvPr id="7" name="Rectangle 6"/>
          <p:cNvSpPr/>
          <p:nvPr/>
        </p:nvSpPr>
        <p:spPr>
          <a:xfrm>
            <a:off x="397469" y="6338933"/>
            <a:ext cx="4572000" cy="261610"/>
          </a:xfrm>
          <a:prstGeom prst="rect">
            <a:avLst/>
          </a:prstGeom>
        </p:spPr>
        <p:txBody>
          <a:bodyPr>
            <a:spAutoFit/>
          </a:bodyPr>
          <a:lstStyle/>
          <a:p>
            <a:pPr lvl="0"/>
            <a:r>
              <a:rPr lang="en-US" sz="1100" dirty="0">
                <a:solidFill>
                  <a:srgbClr val="FF0000"/>
                </a:solidFill>
                <a:hlinkClick r:id="rId4"/>
              </a:rPr>
              <a:t>http://www.youtube.com/watch?v=cXpeAmArbW8&amp;feature=youtu.be</a:t>
            </a:r>
            <a:endParaRPr lang="en-US" sz="1100" dirty="0">
              <a:solidFill>
                <a:srgbClr val="FF0000"/>
              </a:solidFill>
            </a:endParaRPr>
          </a:p>
        </p:txBody>
      </p:sp>
    </p:spTree>
    <p:extLst>
      <p:ext uri="{BB962C8B-B14F-4D97-AF65-F5344CB8AC3E}">
        <p14:creationId xmlns:p14="http://schemas.microsoft.com/office/powerpoint/2010/main" val="38062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909"/>
            <a:ext cx="9144000" cy="7065818"/>
          </a:xfrm>
          <a:prstGeom prst="rect">
            <a:avLst/>
          </a:prstGeom>
        </p:spPr>
      </p:pic>
    </p:spTree>
    <p:extLst>
      <p:ext uri="{BB962C8B-B14F-4D97-AF65-F5344CB8AC3E}">
        <p14:creationId xmlns:p14="http://schemas.microsoft.com/office/powerpoint/2010/main" val="292761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58" y="1143000"/>
            <a:ext cx="7956281" cy="5295900"/>
          </a:xfrm>
          <a:prstGeom prst="rect">
            <a:avLst/>
          </a:prstGeom>
        </p:spPr>
      </p:pic>
      <p:sp>
        <p:nvSpPr>
          <p:cNvPr id="2" name="Title 1"/>
          <p:cNvSpPr>
            <a:spLocks noGrp="1"/>
          </p:cNvSpPr>
          <p:nvPr>
            <p:ph type="title"/>
          </p:nvPr>
        </p:nvSpPr>
        <p:spPr/>
        <p:txBody>
          <a:bodyPr/>
          <a:lstStyle/>
          <a:p>
            <a:r>
              <a:rPr lang="en-US" dirty="0" smtClean="0"/>
              <a:t>Taking Action</a:t>
            </a:r>
            <a:br>
              <a:rPr lang="en-US" dirty="0" smtClean="0"/>
            </a:br>
            <a:r>
              <a:rPr lang="en-US" sz="2000" dirty="0" smtClean="0"/>
              <a:t>Lesser Prairie-Chicken </a:t>
            </a:r>
            <a:endParaRPr lang="en-US" sz="2000" dirty="0"/>
          </a:p>
        </p:txBody>
      </p:sp>
      <p:sp>
        <p:nvSpPr>
          <p:cNvPr id="3" name="TextBox 2"/>
          <p:cNvSpPr txBox="1"/>
          <p:nvPr/>
        </p:nvSpPr>
        <p:spPr>
          <a:xfrm>
            <a:off x="459658" y="1327355"/>
            <a:ext cx="7846142" cy="3785652"/>
          </a:xfrm>
          <a:prstGeom prst="rect">
            <a:avLst/>
          </a:prstGeom>
          <a:noFill/>
        </p:spPr>
        <p:txBody>
          <a:bodyPr wrap="square" rtlCol="0">
            <a:spAutoFit/>
          </a:bodyPr>
          <a:lstStyle/>
          <a:p>
            <a:pPr marL="285750" indent="-285750">
              <a:buFont typeface="Arial" pitchFamily="34" charset="0"/>
              <a:buChar char="•"/>
            </a:pPr>
            <a:r>
              <a:rPr lang="en-US" sz="2400" dirty="0" smtClean="0"/>
              <a:t>Colorado Oil and Gas Conservation Commission</a:t>
            </a:r>
          </a:p>
          <a:p>
            <a:pPr marL="285750" indent="-285750">
              <a:buFont typeface="Arial" pitchFamily="34" charset="0"/>
              <a:buChar char="•"/>
            </a:pPr>
            <a:r>
              <a:rPr lang="en-US" sz="2400" dirty="0"/>
              <a:t>Colorado Parks and </a:t>
            </a:r>
            <a:r>
              <a:rPr lang="en-US" sz="2400" dirty="0" smtClean="0"/>
              <a:t>Wildlife</a:t>
            </a:r>
          </a:p>
          <a:p>
            <a:pPr marL="285750" indent="-285750">
              <a:buFont typeface="Arial" pitchFamily="34" charset="0"/>
              <a:buChar char="•"/>
            </a:pPr>
            <a:r>
              <a:rPr lang="en-US" sz="2400" dirty="0" smtClean="0"/>
              <a:t>Western Association of Fish and Wildlife Agencies</a:t>
            </a:r>
          </a:p>
          <a:p>
            <a:pPr marL="285750" indent="-285750">
              <a:buFont typeface="Arial" pitchFamily="34" charset="0"/>
              <a:buChar char="•"/>
            </a:pPr>
            <a:r>
              <a:rPr lang="en-US" sz="2400" dirty="0" smtClean="0"/>
              <a:t>LEPC Habitat Exchange</a:t>
            </a:r>
          </a:p>
          <a:p>
            <a:pPr lvl="1"/>
            <a:endParaRPr lang="en-US" sz="2400" dirty="0"/>
          </a:p>
          <a:p>
            <a:pPr marL="285750" indent="-285750">
              <a:buFont typeface="Arial" pitchFamily="34" charset="0"/>
              <a:buChar char="•"/>
            </a:pPr>
            <a:endParaRPr lang="en-US" sz="2400" dirty="0" smtClean="0"/>
          </a:p>
          <a:p>
            <a:endParaRPr lang="en-US" sz="2400" dirty="0"/>
          </a:p>
          <a:p>
            <a:endParaRPr lang="en-US" sz="2400" dirty="0" smtClean="0"/>
          </a:p>
          <a:p>
            <a:r>
              <a:rPr lang="en-US" sz="2400" dirty="0" smtClean="0"/>
              <a:t> </a:t>
            </a:r>
          </a:p>
          <a:p>
            <a:pPr marL="285750" indent="-285750">
              <a:buFont typeface="Arial" pitchFamily="34" charset="0"/>
              <a:buChar char="•"/>
            </a:pPr>
            <a:endParaRPr lang="en-US" sz="2400" dirty="0"/>
          </a:p>
        </p:txBody>
      </p:sp>
    </p:spTree>
    <p:extLst>
      <p:ext uri="{BB962C8B-B14F-4D97-AF65-F5344CB8AC3E}">
        <p14:creationId xmlns:p14="http://schemas.microsoft.com/office/powerpoint/2010/main" val="4065886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Range-wide Conservation Plan</a:t>
            </a:r>
            <a:br>
              <a:rPr lang="en-US" dirty="0" smtClean="0"/>
            </a:br>
            <a:r>
              <a:rPr lang="en-US" sz="2000" dirty="0" smtClean="0"/>
              <a:t>Lesser Prairie-Chicken</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776559"/>
            <a:ext cx="1295400" cy="2055202"/>
          </a:xfrm>
          <a:prstGeom prst="rect">
            <a:avLst/>
          </a:prstGeom>
        </p:spPr>
      </p:pic>
      <p:sp>
        <p:nvSpPr>
          <p:cNvPr id="5" name="Rectangle 4"/>
          <p:cNvSpPr/>
          <p:nvPr/>
        </p:nvSpPr>
        <p:spPr>
          <a:xfrm>
            <a:off x="472440" y="1600200"/>
            <a:ext cx="8214360" cy="2862322"/>
          </a:xfrm>
          <a:prstGeom prst="rect">
            <a:avLst/>
          </a:prstGeom>
        </p:spPr>
        <p:txBody>
          <a:bodyPr wrap="square">
            <a:spAutoFit/>
          </a:bodyPr>
          <a:lstStyle/>
          <a:p>
            <a:r>
              <a:rPr lang="en-US" dirty="0" smtClean="0"/>
              <a:t>WAFWA Lesser </a:t>
            </a:r>
            <a:r>
              <a:rPr lang="en-US" dirty="0"/>
              <a:t>Prairie Chicken Interstate Working </a:t>
            </a:r>
            <a:r>
              <a:rPr lang="en-US" dirty="0" smtClean="0"/>
              <a:t>Group:</a:t>
            </a:r>
          </a:p>
          <a:p>
            <a:pPr marL="285750" indent="-285750">
              <a:buFont typeface="Arial" pitchFamily="34" charset="0"/>
              <a:buChar char="•"/>
            </a:pPr>
            <a:r>
              <a:rPr lang="en-US" dirty="0" smtClean="0"/>
              <a:t>Kansas </a:t>
            </a:r>
            <a:r>
              <a:rPr lang="en-US" dirty="0"/>
              <a:t>Department of Wildlife, Parks, and </a:t>
            </a:r>
            <a:r>
              <a:rPr lang="en-US" dirty="0" smtClean="0"/>
              <a:t>Tourism</a:t>
            </a:r>
          </a:p>
          <a:p>
            <a:pPr marL="285750" indent="-285750">
              <a:buFont typeface="Arial" pitchFamily="34" charset="0"/>
              <a:buChar char="•"/>
            </a:pPr>
            <a:r>
              <a:rPr lang="en-US" dirty="0" smtClean="0"/>
              <a:t>Oklahoma </a:t>
            </a:r>
            <a:r>
              <a:rPr lang="en-US" dirty="0"/>
              <a:t>Department of Wildlife </a:t>
            </a:r>
            <a:r>
              <a:rPr lang="en-US" dirty="0" smtClean="0"/>
              <a:t>Conservation</a:t>
            </a:r>
          </a:p>
          <a:p>
            <a:pPr marL="285750" indent="-285750">
              <a:buFont typeface="Arial" pitchFamily="34" charset="0"/>
              <a:buChar char="•"/>
            </a:pPr>
            <a:r>
              <a:rPr lang="en-US" dirty="0" smtClean="0"/>
              <a:t>Colorado </a:t>
            </a:r>
            <a:r>
              <a:rPr lang="en-US" dirty="0"/>
              <a:t>Parks and </a:t>
            </a:r>
            <a:r>
              <a:rPr lang="en-US" dirty="0" smtClean="0"/>
              <a:t>Wildlife</a:t>
            </a:r>
          </a:p>
          <a:p>
            <a:pPr marL="285750" indent="-285750">
              <a:buFont typeface="Arial" pitchFamily="34" charset="0"/>
              <a:buChar char="•"/>
            </a:pPr>
            <a:r>
              <a:rPr lang="en-US" dirty="0" smtClean="0"/>
              <a:t>Texas </a:t>
            </a:r>
            <a:r>
              <a:rPr lang="en-US" dirty="0"/>
              <a:t>Parks and Wildlife </a:t>
            </a:r>
            <a:r>
              <a:rPr lang="en-US" dirty="0" smtClean="0"/>
              <a:t>Department</a:t>
            </a:r>
          </a:p>
          <a:p>
            <a:pPr marL="285750" indent="-285750">
              <a:buFont typeface="Arial" pitchFamily="34" charset="0"/>
              <a:buChar char="•"/>
            </a:pPr>
            <a:r>
              <a:rPr lang="en-US" dirty="0" smtClean="0"/>
              <a:t>New </a:t>
            </a:r>
            <a:r>
              <a:rPr lang="en-US" dirty="0"/>
              <a:t>Mexico Game, Fish and </a:t>
            </a:r>
            <a:r>
              <a:rPr lang="en-US" dirty="0" smtClean="0"/>
              <a:t>Parks</a:t>
            </a:r>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r>
              <a:rPr lang="en-US" dirty="0" smtClean="0"/>
              <a:t>Candidate Conservation Agreement with Assurances (CCAA)</a:t>
            </a:r>
          </a:p>
          <a:p>
            <a:pPr marL="285750" indent="-285750">
              <a:buFont typeface="Arial" pitchFamily="34" charset="0"/>
              <a:buChar char="•"/>
            </a:pPr>
            <a:r>
              <a:rPr lang="en-US" dirty="0" smtClean="0"/>
              <a:t>Proposed Special Rule 4(d)</a:t>
            </a:r>
            <a:endParaRPr lang="en-US" dirty="0"/>
          </a:p>
        </p:txBody>
      </p:sp>
    </p:spTree>
    <p:extLst>
      <p:ext uri="{BB962C8B-B14F-4D97-AF65-F5344CB8AC3E}">
        <p14:creationId xmlns:p14="http://schemas.microsoft.com/office/powerpoint/2010/main" val="348113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Gunnison Sage-Grouse</a:t>
            </a:r>
            <a:endParaRPr lang="en-US" dirty="0"/>
          </a:p>
        </p:txBody>
      </p:sp>
      <p:sp>
        <p:nvSpPr>
          <p:cNvPr id="6" name="TextBox 5"/>
          <p:cNvSpPr txBox="1"/>
          <p:nvPr/>
        </p:nvSpPr>
        <p:spPr>
          <a:xfrm>
            <a:off x="459658" y="1327355"/>
            <a:ext cx="4447622" cy="2277547"/>
          </a:xfrm>
          <a:prstGeom prst="rect">
            <a:avLst/>
          </a:prstGeom>
          <a:noFill/>
        </p:spPr>
        <p:txBody>
          <a:bodyPr wrap="square" rtlCol="0">
            <a:spAutoFit/>
          </a:bodyPr>
          <a:lstStyle/>
          <a:p>
            <a:pPr marL="285750" indent="-285750">
              <a:buFont typeface="Arial" pitchFamily="34" charset="0"/>
              <a:buChar char="•"/>
            </a:pPr>
            <a:r>
              <a:rPr lang="en-US" dirty="0" smtClean="0"/>
              <a:t>P</a:t>
            </a:r>
            <a:r>
              <a:rPr lang="x-none" smtClean="0"/>
              <a:t>roposed </a:t>
            </a:r>
            <a:r>
              <a:rPr lang="en-US" dirty="0" smtClean="0"/>
              <a:t>endangered</a:t>
            </a:r>
          </a:p>
          <a:p>
            <a:pPr marL="285750" indent="-285750">
              <a:buFont typeface="Arial" pitchFamily="34" charset="0"/>
              <a:buChar char="•"/>
            </a:pPr>
            <a:r>
              <a:rPr lang="en-US" dirty="0" smtClean="0"/>
              <a:t>Final listing </a:t>
            </a:r>
            <a:r>
              <a:rPr lang="x-none" smtClean="0"/>
              <a:t>and </a:t>
            </a:r>
            <a:r>
              <a:rPr lang="x-none"/>
              <a:t>critical </a:t>
            </a:r>
            <a:r>
              <a:rPr lang="x-none" smtClean="0"/>
              <a:t>habitat</a:t>
            </a:r>
            <a:r>
              <a:rPr lang="en-US" dirty="0" smtClean="0"/>
              <a:t> – originally </a:t>
            </a:r>
            <a:r>
              <a:rPr lang="x-none" smtClean="0"/>
              <a:t>September 2013</a:t>
            </a:r>
            <a:r>
              <a:rPr lang="en-US" dirty="0" smtClean="0"/>
              <a:t> – extended to March 2014</a:t>
            </a:r>
          </a:p>
          <a:p>
            <a:pPr lvl="0"/>
            <a:endParaRPr lang="en-US" sz="1400" dirty="0" smtClean="0"/>
          </a:p>
          <a:p>
            <a:endParaRPr lang="en-US" sz="1400" dirty="0"/>
          </a:p>
          <a:p>
            <a:endParaRPr lang="en-US" sz="1400" dirty="0" smtClean="0"/>
          </a:p>
          <a:p>
            <a:r>
              <a:rPr lang="en-US" sz="1400" dirty="0" smtClean="0"/>
              <a:t> </a:t>
            </a:r>
          </a:p>
          <a:p>
            <a:pPr marL="285750" indent="-285750">
              <a:buFont typeface="Arial" pitchFamily="34" charset="0"/>
              <a:buChar char="•"/>
            </a:pPr>
            <a:endParaRPr lang="en-US"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315247"/>
            <a:ext cx="3640394" cy="5161753"/>
          </a:xfrm>
          <a:prstGeom prst="rect">
            <a:avLst/>
          </a:prstGeom>
          <a:ln>
            <a:solidFill>
              <a:schemeClr val="tx1"/>
            </a:solidFill>
          </a:ln>
        </p:spPr>
      </p:pic>
    </p:spTree>
    <p:extLst>
      <p:ext uri="{BB962C8B-B14F-4D97-AF65-F5344CB8AC3E}">
        <p14:creationId xmlns:p14="http://schemas.microsoft.com/office/powerpoint/2010/main" val="3891541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83438025"/>
              </p:ext>
            </p:extLst>
          </p:nvPr>
        </p:nvGraphicFramePr>
        <p:xfrm>
          <a:off x="381000" y="152400"/>
          <a:ext cx="8675718" cy="6448169"/>
        </p:xfrm>
        <a:graphic>
          <a:graphicData uri="http://schemas.openxmlformats.org/presentationml/2006/ole">
            <mc:AlternateContent xmlns:mc="http://schemas.openxmlformats.org/markup-compatibility/2006">
              <mc:Choice xmlns:v="urn:schemas-microsoft-com:vml" Requires="v">
                <p:oleObj spid="_x0000_s15381" name="Acrobat Document" r:id="rId4" imgW="6343610" imgH="4714660" progId="AcroExch.Document.11">
                  <p:embed/>
                </p:oleObj>
              </mc:Choice>
              <mc:Fallback>
                <p:oleObj name="Acrobat Document" r:id="rId4" imgW="6343610" imgH="4714660" progId="AcroExch.Document.11">
                  <p:embed/>
                  <p:pic>
                    <p:nvPicPr>
                      <p:cNvPr id="0" name=""/>
                      <p:cNvPicPr/>
                      <p:nvPr/>
                    </p:nvPicPr>
                    <p:blipFill>
                      <a:blip r:embed="rId5"/>
                      <a:stretch>
                        <a:fillRect/>
                      </a:stretch>
                    </p:blipFill>
                    <p:spPr>
                      <a:xfrm>
                        <a:off x="381000" y="152400"/>
                        <a:ext cx="8675718" cy="6448169"/>
                      </a:xfrm>
                      <a:prstGeom prst="rect">
                        <a:avLst/>
                      </a:prstGeom>
                    </p:spPr>
                  </p:pic>
                </p:oleObj>
              </mc:Fallback>
            </mc:AlternateContent>
          </a:graphicData>
        </a:graphic>
      </p:graphicFrame>
    </p:spTree>
    <p:extLst>
      <p:ext uri="{BB962C8B-B14F-4D97-AF65-F5344CB8AC3E}">
        <p14:creationId xmlns:p14="http://schemas.microsoft.com/office/powerpoint/2010/main" val="3815672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454745"/>
            <a:ext cx="6477000" cy="5244113"/>
          </a:xfrm>
          <a:prstGeom prst="rect">
            <a:avLst/>
          </a:prstGeom>
        </p:spPr>
      </p:pic>
      <p:sp>
        <p:nvSpPr>
          <p:cNvPr id="9" name="Title 2"/>
          <p:cNvSpPr txBox="1">
            <a:spLocks/>
          </p:cNvSpPr>
          <p:nvPr/>
        </p:nvSpPr>
        <p:spPr>
          <a:xfrm>
            <a:off x="533400" y="350838"/>
            <a:ext cx="6934200" cy="944562"/>
          </a:xfrm>
          <a:prstGeom prst="rect">
            <a:avLst/>
          </a:prstGeom>
        </p:spPr>
        <p:txBody>
          <a:bodyPr/>
          <a:lstStyle>
            <a:lvl1pPr algn="l" rtl="0" eaLnBrk="0" fontAlgn="base" hangingPunct="0">
              <a:spcBef>
                <a:spcPct val="0"/>
              </a:spcBef>
              <a:spcAft>
                <a:spcPct val="0"/>
              </a:spcAft>
              <a:defRPr sz="3200" kern="1200">
                <a:solidFill>
                  <a:srgbClr val="0069B4"/>
                </a:solidFill>
                <a:latin typeface="+mj-lt"/>
                <a:ea typeface="+mj-ea"/>
                <a:cs typeface="+mj-cs"/>
              </a:defRPr>
            </a:lvl1pPr>
            <a:lvl2pPr algn="l" rtl="0" eaLnBrk="0" fontAlgn="base" hangingPunct="0">
              <a:spcBef>
                <a:spcPct val="0"/>
              </a:spcBef>
              <a:spcAft>
                <a:spcPct val="0"/>
              </a:spcAft>
              <a:defRPr sz="3200">
                <a:solidFill>
                  <a:srgbClr val="0069B4"/>
                </a:solidFill>
                <a:latin typeface="Arial" charset="0"/>
              </a:defRPr>
            </a:lvl2pPr>
            <a:lvl3pPr algn="l" rtl="0" eaLnBrk="0" fontAlgn="base" hangingPunct="0">
              <a:spcBef>
                <a:spcPct val="0"/>
              </a:spcBef>
              <a:spcAft>
                <a:spcPct val="0"/>
              </a:spcAft>
              <a:defRPr sz="3200">
                <a:solidFill>
                  <a:srgbClr val="0069B4"/>
                </a:solidFill>
                <a:latin typeface="Arial" charset="0"/>
              </a:defRPr>
            </a:lvl3pPr>
            <a:lvl4pPr algn="l" rtl="0" eaLnBrk="0" fontAlgn="base" hangingPunct="0">
              <a:spcBef>
                <a:spcPct val="0"/>
              </a:spcBef>
              <a:spcAft>
                <a:spcPct val="0"/>
              </a:spcAft>
              <a:defRPr sz="3200">
                <a:solidFill>
                  <a:srgbClr val="0069B4"/>
                </a:solidFill>
                <a:latin typeface="Arial" charset="0"/>
              </a:defRPr>
            </a:lvl4pPr>
            <a:lvl5pPr algn="l" rtl="0" eaLnBrk="0" fontAlgn="base" hangingPunct="0">
              <a:spcBef>
                <a:spcPct val="0"/>
              </a:spcBef>
              <a:spcAft>
                <a:spcPct val="0"/>
              </a:spcAft>
              <a:defRPr sz="3200">
                <a:solidFill>
                  <a:srgbClr val="0069B4"/>
                </a:solidFill>
                <a:latin typeface="Arial" charset="0"/>
              </a:defRPr>
            </a:lvl5pPr>
            <a:lvl6pPr marL="457200" algn="l" rtl="0" fontAlgn="base">
              <a:spcBef>
                <a:spcPct val="0"/>
              </a:spcBef>
              <a:spcAft>
                <a:spcPct val="0"/>
              </a:spcAft>
              <a:defRPr sz="3200">
                <a:solidFill>
                  <a:srgbClr val="0069B4"/>
                </a:solidFill>
                <a:latin typeface="Arial" charset="0"/>
              </a:defRPr>
            </a:lvl6pPr>
            <a:lvl7pPr marL="914400" algn="l" rtl="0" fontAlgn="base">
              <a:spcBef>
                <a:spcPct val="0"/>
              </a:spcBef>
              <a:spcAft>
                <a:spcPct val="0"/>
              </a:spcAft>
              <a:defRPr sz="3200">
                <a:solidFill>
                  <a:srgbClr val="0069B4"/>
                </a:solidFill>
                <a:latin typeface="Arial" charset="0"/>
              </a:defRPr>
            </a:lvl7pPr>
            <a:lvl8pPr marL="1371600" algn="l" rtl="0" fontAlgn="base">
              <a:spcBef>
                <a:spcPct val="0"/>
              </a:spcBef>
              <a:spcAft>
                <a:spcPct val="0"/>
              </a:spcAft>
              <a:defRPr sz="3200">
                <a:solidFill>
                  <a:srgbClr val="0069B4"/>
                </a:solidFill>
                <a:latin typeface="Arial" charset="0"/>
              </a:defRPr>
            </a:lvl8pPr>
            <a:lvl9pPr marL="1828800" algn="l" rtl="0" fontAlgn="base">
              <a:spcBef>
                <a:spcPct val="0"/>
              </a:spcBef>
              <a:spcAft>
                <a:spcPct val="0"/>
              </a:spcAft>
              <a:defRPr sz="3200">
                <a:solidFill>
                  <a:srgbClr val="0069B4"/>
                </a:solidFill>
                <a:latin typeface="Arial" charset="0"/>
              </a:defRPr>
            </a:lvl9pPr>
          </a:lstStyle>
          <a:p>
            <a:r>
              <a:rPr lang="en-US" dirty="0" smtClean="0"/>
              <a:t>Land Management and Business Decisions in an Uncertain Future</a:t>
            </a:r>
            <a:endParaRPr lang="en-US" sz="2400" i="1" dirty="0"/>
          </a:p>
        </p:txBody>
      </p:sp>
    </p:spTree>
    <p:extLst>
      <p:ext uri="{BB962C8B-B14F-4D97-AF65-F5344CB8AC3E}">
        <p14:creationId xmlns:p14="http://schemas.microsoft.com/office/powerpoint/2010/main" val="2020977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58" y="1153159"/>
            <a:ext cx="7160342" cy="5346389"/>
          </a:xfrm>
          <a:prstGeom prst="rect">
            <a:avLst/>
          </a:prstGeom>
        </p:spPr>
      </p:pic>
      <p:sp>
        <p:nvSpPr>
          <p:cNvPr id="2" name="Title 1"/>
          <p:cNvSpPr>
            <a:spLocks noGrp="1"/>
          </p:cNvSpPr>
          <p:nvPr>
            <p:ph type="title"/>
          </p:nvPr>
        </p:nvSpPr>
        <p:spPr/>
        <p:txBody>
          <a:bodyPr/>
          <a:lstStyle/>
          <a:p>
            <a:r>
              <a:rPr lang="en-US" dirty="0" smtClean="0"/>
              <a:t>Taking Action</a:t>
            </a:r>
            <a:br>
              <a:rPr lang="en-US" dirty="0" smtClean="0"/>
            </a:br>
            <a:r>
              <a:rPr lang="en-US" sz="2000" dirty="0" smtClean="0"/>
              <a:t>Gunnison Sage-Grouse</a:t>
            </a:r>
            <a:endParaRPr lang="en-US" sz="2000" dirty="0"/>
          </a:p>
        </p:txBody>
      </p:sp>
      <p:sp>
        <p:nvSpPr>
          <p:cNvPr id="3" name="TextBox 2"/>
          <p:cNvSpPr txBox="1"/>
          <p:nvPr/>
        </p:nvSpPr>
        <p:spPr>
          <a:xfrm>
            <a:off x="459658" y="1327355"/>
            <a:ext cx="7846142" cy="3046988"/>
          </a:xfrm>
          <a:prstGeom prst="rect">
            <a:avLst/>
          </a:prstGeom>
          <a:noFill/>
        </p:spPr>
        <p:txBody>
          <a:bodyPr wrap="square" rtlCol="0">
            <a:spAutoFit/>
          </a:bodyPr>
          <a:lstStyle/>
          <a:p>
            <a:pPr marL="285750" indent="-285750">
              <a:buFont typeface="Arial" pitchFamily="34" charset="0"/>
              <a:buChar char="•"/>
            </a:pPr>
            <a:r>
              <a:rPr lang="en-US" sz="2400" dirty="0" smtClean="0"/>
              <a:t>Colorado Oil and Gas Conservation Commission</a:t>
            </a:r>
          </a:p>
          <a:p>
            <a:pPr marL="285750" indent="-285750">
              <a:buFont typeface="Arial" pitchFamily="34" charset="0"/>
              <a:buChar char="•"/>
            </a:pPr>
            <a:r>
              <a:rPr lang="en-US" sz="2400" dirty="0"/>
              <a:t>Colorado Parks and </a:t>
            </a:r>
            <a:r>
              <a:rPr lang="en-US" sz="2400" dirty="0" smtClean="0"/>
              <a:t>Wildlife</a:t>
            </a:r>
          </a:p>
          <a:p>
            <a:pPr lvl="1"/>
            <a:endParaRPr lang="en-US" sz="2400" dirty="0"/>
          </a:p>
          <a:p>
            <a:pPr marL="285750" indent="-285750">
              <a:buFont typeface="Arial" pitchFamily="34" charset="0"/>
              <a:buChar char="•"/>
            </a:pPr>
            <a:endParaRPr lang="en-US" sz="2400" dirty="0" smtClean="0"/>
          </a:p>
          <a:p>
            <a:endParaRPr lang="en-US" sz="2400" dirty="0"/>
          </a:p>
          <a:p>
            <a:endParaRPr lang="en-US" sz="2400" dirty="0" smtClean="0"/>
          </a:p>
          <a:p>
            <a:r>
              <a:rPr lang="en-US" sz="2400" dirty="0" smtClean="0"/>
              <a:t> </a:t>
            </a:r>
          </a:p>
          <a:p>
            <a:pPr marL="285750" indent="-285750">
              <a:buFont typeface="Arial" pitchFamily="34" charset="0"/>
              <a:buChar char="•"/>
            </a:pPr>
            <a:endParaRPr lang="en-US" sz="2400" dirty="0"/>
          </a:p>
        </p:txBody>
      </p:sp>
    </p:spTree>
    <p:extLst>
      <p:ext uri="{BB962C8B-B14F-4D97-AF65-F5344CB8AC3E}">
        <p14:creationId xmlns:p14="http://schemas.microsoft.com/office/powerpoint/2010/main" val="1947527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Assurances?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19961"/>
            <a:ext cx="6934200" cy="5154423"/>
          </a:xfrm>
          <a:prstGeom prst="rect">
            <a:avLst/>
          </a:prstGeom>
        </p:spPr>
      </p:pic>
    </p:spTree>
    <p:extLst>
      <p:ext uri="{BB962C8B-B14F-4D97-AF65-F5344CB8AC3E}">
        <p14:creationId xmlns:p14="http://schemas.microsoft.com/office/powerpoint/2010/main" val="4160763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Management and Business Decisions in an Uncertain Future</a:t>
            </a:r>
            <a:endParaRPr lang="en-US" dirty="0"/>
          </a:p>
        </p:txBody>
      </p:sp>
      <p:sp>
        <p:nvSpPr>
          <p:cNvPr id="4" name="Content Placeholder 3"/>
          <p:cNvSpPr txBox="1">
            <a:spLocks/>
          </p:cNvSpPr>
          <p:nvPr/>
        </p:nvSpPr>
        <p:spPr>
          <a:xfrm>
            <a:off x="457200" y="1752600"/>
            <a:ext cx="8229600" cy="4648200"/>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Consult with state wildlife agency</a:t>
            </a:r>
          </a:p>
          <a:p>
            <a:r>
              <a:rPr lang="en-US" dirty="0" smtClean="0"/>
              <a:t>Implement and document avoidance and minimization measures</a:t>
            </a:r>
          </a:p>
          <a:p>
            <a:r>
              <a:rPr lang="en-US" dirty="0" smtClean="0"/>
              <a:t>Determine risk management strategy for conservation agreements</a:t>
            </a:r>
          </a:p>
          <a:p>
            <a:endParaRPr lang="en-US" dirty="0"/>
          </a:p>
        </p:txBody>
      </p:sp>
    </p:spTree>
    <p:extLst>
      <p:ext uri="{BB962C8B-B14F-4D97-AF65-F5344CB8AC3E}">
        <p14:creationId xmlns:p14="http://schemas.microsoft.com/office/powerpoint/2010/main" val="22239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220" y="914401"/>
            <a:ext cx="7144380" cy="57844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61172"/>
            <a:ext cx="1734953" cy="2602430"/>
          </a:xfrm>
          <a:prstGeom prst="rect">
            <a:avLst/>
          </a:prstGeom>
        </p:spPr>
      </p:pic>
      <p:sp>
        <p:nvSpPr>
          <p:cNvPr id="5" name="Rectangle 4"/>
          <p:cNvSpPr/>
          <p:nvPr/>
        </p:nvSpPr>
        <p:spPr>
          <a:xfrm>
            <a:off x="399420" y="2586163"/>
            <a:ext cx="2133600" cy="338554"/>
          </a:xfrm>
          <a:prstGeom prst="rect">
            <a:avLst/>
          </a:prstGeom>
        </p:spPr>
        <p:txBody>
          <a:bodyPr wrap="square">
            <a:spAutoFit/>
          </a:bodyPr>
          <a:lstStyle/>
          <a:p>
            <a:r>
              <a:rPr lang="en-US" sz="800" dirty="0">
                <a:solidFill>
                  <a:schemeClr val="bg1"/>
                </a:solidFill>
              </a:rPr>
              <a:t>http://www.fws.gov/mountain-prairie/species/birds/sagegrouse/</a:t>
            </a:r>
          </a:p>
        </p:txBody>
      </p:sp>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420" y="3864067"/>
            <a:ext cx="1926508" cy="2568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372120" y="6246168"/>
            <a:ext cx="1926508" cy="230832"/>
          </a:xfrm>
          <a:prstGeom prst="rect">
            <a:avLst/>
          </a:prstGeom>
        </p:spPr>
        <p:txBody>
          <a:bodyPr wrap="square">
            <a:spAutoFit/>
          </a:bodyPr>
          <a:lstStyle/>
          <a:p>
            <a:r>
              <a:rPr lang="en-US" sz="900" dirty="0">
                <a:solidFill>
                  <a:schemeClr val="bg1"/>
                </a:solidFill>
              </a:rPr>
              <a:t>Picture Credit: Larry </a:t>
            </a:r>
            <a:r>
              <a:rPr lang="en-US" sz="900" dirty="0" err="1">
                <a:solidFill>
                  <a:schemeClr val="bg1"/>
                </a:solidFill>
              </a:rPr>
              <a:t>Lamsa</a:t>
            </a:r>
            <a:r>
              <a:rPr lang="en-US" sz="900" dirty="0">
                <a:solidFill>
                  <a:schemeClr val="bg1"/>
                </a:solidFill>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3908322"/>
            <a:ext cx="1811594" cy="2568678"/>
          </a:xfrm>
          <a:prstGeom prst="rect">
            <a:avLst/>
          </a:prstGeom>
          <a:ln>
            <a:solidFill>
              <a:schemeClr val="tx1"/>
            </a:solidFill>
          </a:ln>
        </p:spPr>
      </p:pic>
    </p:spTree>
    <p:extLst>
      <p:ext uri="{BB962C8B-B14F-4D97-AF65-F5344CB8AC3E}">
        <p14:creationId xmlns:p14="http://schemas.microsoft.com/office/powerpoint/2010/main" val="2164555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750300878"/>
              </p:ext>
            </p:extLst>
          </p:nvPr>
        </p:nvGraphicFramePr>
        <p:xfrm>
          <a:off x="609600" y="1219200"/>
          <a:ext cx="8153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Endangered Species Act Basics</a:t>
            </a:r>
            <a:endParaRPr lang="en-US" dirty="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1219200"/>
            <a:ext cx="914400" cy="1099595"/>
          </a:xfrm>
          <a:prstGeom prst="rect">
            <a:avLst/>
          </a:prstGeom>
        </p:spPr>
      </p:pic>
      <p:cxnSp>
        <p:nvCxnSpPr>
          <p:cNvPr id="13" name="Straight Connector 12"/>
          <p:cNvCxnSpPr/>
          <p:nvPr/>
        </p:nvCxnSpPr>
        <p:spPr>
          <a:xfrm flipH="1">
            <a:off x="4648200" y="3581400"/>
            <a:ext cx="152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12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3505200" y="2133600"/>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Content Placeholder 4"/>
          <p:cNvSpPr>
            <a:spLocks noGrp="1"/>
          </p:cNvSpPr>
          <p:nvPr>
            <p:ph idx="1"/>
          </p:nvPr>
        </p:nvSpPr>
        <p:spPr/>
        <p:txBody>
          <a:bodyPr/>
          <a:lstStyle/>
          <a:p>
            <a:pPr marL="0" indent="0">
              <a:buNone/>
            </a:pPr>
            <a:endParaRPr lang="en-US" sz="1600" dirty="0"/>
          </a:p>
        </p:txBody>
      </p:sp>
      <p:sp>
        <p:nvSpPr>
          <p:cNvPr id="3" name="Title 2"/>
          <p:cNvSpPr>
            <a:spLocks noGrp="1"/>
          </p:cNvSpPr>
          <p:nvPr>
            <p:ph type="title"/>
          </p:nvPr>
        </p:nvSpPr>
        <p:spPr/>
        <p:txBody>
          <a:bodyPr/>
          <a:lstStyle/>
          <a:p>
            <a:r>
              <a:rPr lang="en-US" dirty="0" smtClean="0"/>
              <a:t>Wildlife in the Forefront</a:t>
            </a:r>
            <a:endParaRPr lang="en-US" sz="2400" i="1" dirty="0"/>
          </a:p>
        </p:txBody>
      </p:sp>
      <p:graphicFrame>
        <p:nvGraphicFramePr>
          <p:cNvPr id="2" name="Diagram 1"/>
          <p:cNvGraphicFramePr/>
          <p:nvPr>
            <p:extLst>
              <p:ext uri="{D42A27DB-BD31-4B8C-83A1-F6EECF244321}">
                <p14:modId xmlns:p14="http://schemas.microsoft.com/office/powerpoint/2010/main" val="2702391076"/>
              </p:ext>
            </p:extLst>
          </p:nvPr>
        </p:nvGraphicFramePr>
        <p:xfrm>
          <a:off x="533400" y="1295400"/>
          <a:ext cx="8153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ESA Implementation  </a:t>
            </a:r>
            <a:endParaRPr lang="en-US" dirty="0"/>
          </a:p>
        </p:txBody>
      </p:sp>
      <p:sp>
        <p:nvSpPr>
          <p:cNvPr id="4" name="TextBox 3"/>
          <p:cNvSpPr txBox="1"/>
          <p:nvPr/>
        </p:nvSpPr>
        <p:spPr>
          <a:xfrm>
            <a:off x="459658" y="1327355"/>
            <a:ext cx="7846142" cy="1723549"/>
          </a:xfrm>
          <a:prstGeom prst="rect">
            <a:avLst/>
          </a:prstGeom>
          <a:noFill/>
        </p:spPr>
        <p:txBody>
          <a:bodyPr wrap="square" rtlCol="0">
            <a:spAutoFit/>
          </a:bodyPr>
          <a:lstStyle/>
          <a:p>
            <a:r>
              <a:rPr lang="en-US" dirty="0" smtClean="0"/>
              <a:t>USFWS ESA Listing </a:t>
            </a:r>
            <a:r>
              <a:rPr lang="en-US" dirty="0" err="1" smtClean="0"/>
              <a:t>Workplan</a:t>
            </a:r>
            <a:r>
              <a:rPr lang="en-US" dirty="0" smtClean="0"/>
              <a:t> FY13-FY18</a:t>
            </a:r>
            <a:endParaRPr lang="en-US" dirty="0"/>
          </a:p>
          <a:p>
            <a:pPr marL="285750" indent="-285750">
              <a:buFont typeface="Arial" pitchFamily="34" charset="0"/>
              <a:buChar char="•"/>
            </a:pPr>
            <a:endParaRPr lang="en-US" dirty="0" smtClean="0"/>
          </a:p>
          <a:p>
            <a:endParaRPr lang="en-US" sz="1400" dirty="0" smtClean="0"/>
          </a:p>
          <a:p>
            <a:endParaRPr lang="en-US" sz="1400" dirty="0"/>
          </a:p>
          <a:p>
            <a:endParaRPr lang="en-US" sz="1400" dirty="0" smtClean="0"/>
          </a:p>
          <a:p>
            <a:r>
              <a:rPr lang="en-US" sz="1400" dirty="0" smtClean="0"/>
              <a:t> </a:t>
            </a:r>
          </a:p>
          <a:p>
            <a:pPr marL="285750" indent="-285750">
              <a:buFont typeface="Arial" pitchFamily="34" charset="0"/>
              <a:buChar char="•"/>
            </a:pPr>
            <a:endParaRPr lang="en-US"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990600"/>
            <a:ext cx="760396" cy="9144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18013955"/>
              </p:ext>
            </p:extLst>
          </p:nvPr>
        </p:nvGraphicFramePr>
        <p:xfrm>
          <a:off x="533400" y="1981200"/>
          <a:ext cx="8001001" cy="4328667"/>
        </p:xfrm>
        <a:graphic>
          <a:graphicData uri="http://schemas.openxmlformats.org/drawingml/2006/table">
            <a:tbl>
              <a:tblPr/>
              <a:tblGrid>
                <a:gridCol w="1470920"/>
                <a:gridCol w="1815666"/>
                <a:gridCol w="1585835"/>
                <a:gridCol w="1378988"/>
                <a:gridCol w="678003"/>
                <a:gridCol w="563087"/>
                <a:gridCol w="508502"/>
              </a:tblGrid>
              <a:tr h="474293">
                <a:tc>
                  <a:txBody>
                    <a:bodyPr/>
                    <a:lstStyle/>
                    <a:p>
                      <a:pPr algn="l" fontAlgn="ctr"/>
                      <a:r>
                        <a:rPr lang="en-US" sz="900" b="1" i="0" u="none" strike="noStrike" dirty="0">
                          <a:solidFill>
                            <a:srgbClr val="000000"/>
                          </a:solidFill>
                          <a:effectLst/>
                          <a:latin typeface="Calibri"/>
                        </a:rPr>
                        <a:t>Package name </a:t>
                      </a:r>
                      <a:r>
                        <a:rPr lang="en-US" sz="900" b="1" i="0" u="none" strike="noStrike" baseline="30000" dirty="0">
                          <a:solidFill>
                            <a:srgbClr val="000000"/>
                          </a:solidFill>
                          <a:effectLst/>
                          <a:latin typeface="Calibri"/>
                        </a:rPr>
                        <a:t>#</a:t>
                      </a:r>
                      <a:endParaRPr lang="en-US" sz="900" b="1" i="0" u="none" strike="noStrike" dirty="0">
                        <a:solidFill>
                          <a:srgbClr val="000000"/>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900" b="1" i="0" u="none" strike="noStrike" dirty="0">
                          <a:solidFill>
                            <a:srgbClr val="000000"/>
                          </a:solidFill>
                          <a:effectLst/>
                          <a:latin typeface="Calibri"/>
                        </a:rPr>
                        <a:t>Common name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900" b="1" i="1" u="none" strike="noStrike">
                          <a:solidFill>
                            <a:srgbClr val="000000"/>
                          </a:solidFill>
                          <a:effectLst/>
                          <a:latin typeface="Calibri"/>
                        </a:rPr>
                        <a:t>Scientific name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effectLst/>
                          <a:latin typeface="Calibri"/>
                        </a:rPr>
                        <a:t>States or Territories within the Historical Range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effectLst/>
                          <a:latin typeface="Calibri"/>
                        </a:rPr>
                        <a:t>Action </a:t>
                      </a:r>
                      <a:r>
                        <a:rPr lang="en-US" sz="900" b="1" i="0" u="none" strike="noStrike" baseline="30000">
                          <a:solidFill>
                            <a:srgbClr val="000000"/>
                          </a:solidFill>
                          <a:effectLst/>
                          <a:latin typeface="Calibri"/>
                        </a:rPr>
                        <a:t>##</a:t>
                      </a:r>
                      <a:endParaRPr lang="en-US" sz="900" b="1" i="0" u="none" strike="noStrike">
                        <a:solidFill>
                          <a:srgbClr val="000000"/>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effectLst/>
                          <a:latin typeface="Calibri"/>
                        </a:rPr>
                        <a:t>Date </a:t>
                      </a:r>
                      <a:r>
                        <a:rPr lang="en-US" sz="900" b="1" i="0" u="none" strike="noStrike" baseline="30000">
                          <a:solidFill>
                            <a:srgbClr val="000000"/>
                          </a:solidFill>
                          <a:effectLst/>
                          <a:latin typeface="Calibri"/>
                        </a:rPr>
                        <a:t>###</a:t>
                      </a:r>
                      <a:endParaRPr lang="en-US" sz="900" b="1" i="0" u="none" strike="noStrike">
                        <a:solidFill>
                          <a:srgbClr val="000000"/>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effectLst/>
                          <a:latin typeface="Calibri"/>
                        </a:rPr>
                        <a:t>Lead USFWS Region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4768">
                <a:tc>
                  <a:txBody>
                    <a:bodyPr/>
                    <a:lstStyle/>
                    <a:p>
                      <a:pPr algn="l" fontAlgn="ctr"/>
                      <a:r>
                        <a:rPr lang="en-US" sz="900" b="0" i="0" u="none" strike="noStrike">
                          <a:solidFill>
                            <a:srgbClr val="000000"/>
                          </a:solidFill>
                          <a:effectLst/>
                          <a:latin typeface="Calibri"/>
                        </a:rPr>
                        <a:t>Lesser prairie chicken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4"/>
                        </a:rPr>
                        <a:t>Prairie-chicken, lesser</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Tympanuchus pallidicinctus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900" b="0" i="0" u="none" strike="noStrike">
                          <a:solidFill>
                            <a:srgbClr val="000000"/>
                          </a:solidFill>
                          <a:effectLst/>
                          <a:latin typeface="Calibri"/>
                        </a:rPr>
                        <a:t>CO, KS, NM, OK, TX</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R2</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768">
                <a:tc>
                  <a:txBody>
                    <a:bodyPr/>
                    <a:lstStyle/>
                    <a:p>
                      <a:pPr algn="l" fontAlgn="ctr"/>
                      <a:r>
                        <a:rPr lang="en-US" sz="900" b="0" i="0" u="none" strike="noStrike">
                          <a:solidFill>
                            <a:srgbClr val="000000"/>
                          </a:solidFill>
                          <a:effectLst/>
                          <a:latin typeface="Calibri"/>
                        </a:rPr>
                        <a:t>Gunnison sage-grouse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5"/>
                        </a:rPr>
                        <a:t>Sage-grouse, Gunnison</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Centrocercus minimus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AZ, CO, NM, UT</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530">
                <a:tc>
                  <a:txBody>
                    <a:bodyPr/>
                    <a:lstStyle/>
                    <a:p>
                      <a:pPr algn="l" fontAlgn="ctr"/>
                      <a:r>
                        <a:rPr lang="en-US" sz="900" b="0" i="0" u="none" strike="noStrike">
                          <a:solidFill>
                            <a:srgbClr val="000000"/>
                          </a:solidFill>
                          <a:effectLst/>
                          <a:latin typeface="Calibri"/>
                        </a:rPr>
                        <a:t>Graham's and White River penstemon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6"/>
                        </a:rPr>
                        <a:t>Beardtongue, White River</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Penstemon scariosus var. albifluvis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 UT</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530">
                <a:tc>
                  <a:txBody>
                    <a:bodyPr/>
                    <a:lstStyle/>
                    <a:p>
                      <a:pPr algn="l" fontAlgn="ctr"/>
                      <a:r>
                        <a:rPr lang="en-US" sz="900" b="0" i="0" u="none" strike="noStrike">
                          <a:solidFill>
                            <a:srgbClr val="000000"/>
                          </a:solidFill>
                          <a:effectLst/>
                          <a:latin typeface="Calibri"/>
                        </a:rPr>
                        <a:t>Graham's and White River penstemon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7"/>
                        </a:rPr>
                        <a:t>Graham's Penstemon (beardtongue)</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Penstemon grahamii</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 UT</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768">
                <a:tc>
                  <a:txBody>
                    <a:bodyPr/>
                    <a:lstStyle/>
                    <a:p>
                      <a:pPr algn="l" fontAlgn="ctr"/>
                      <a:r>
                        <a:rPr lang="en-US" sz="900" b="0" i="0" u="none" strike="noStrike">
                          <a:solidFill>
                            <a:srgbClr val="000000"/>
                          </a:solidFill>
                          <a:effectLst/>
                          <a:latin typeface="Calibri"/>
                        </a:rPr>
                        <a:t>Lesser prairie chicken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4"/>
                        </a:rPr>
                        <a:t>Prairie-chicken, lesser</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Tympanuchus pallidicinctus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900" b="0" i="0" u="none" strike="noStrike">
                          <a:solidFill>
                            <a:srgbClr val="000000"/>
                          </a:solidFill>
                          <a:effectLst/>
                          <a:latin typeface="Calibri"/>
                        </a:rPr>
                        <a:t>CO, KS, NM, OK, TX</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R2</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530">
                <a:tc>
                  <a:txBody>
                    <a:bodyPr/>
                    <a:lstStyle/>
                    <a:p>
                      <a:pPr algn="l" fontAlgn="ctr"/>
                      <a:r>
                        <a:rPr lang="en-US" sz="900" b="0" i="0" u="none" strike="noStrike">
                          <a:solidFill>
                            <a:srgbClr val="000000"/>
                          </a:solidFill>
                          <a:effectLst/>
                          <a:latin typeface="Calibri"/>
                        </a:rPr>
                        <a:t>New Mexico jumping mouse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8"/>
                        </a:rPr>
                        <a:t>Mouse, New Mexico meadow jumping</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Zapus hudsonius luteus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AZ, CO, NM, </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R2</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530">
                <a:tc>
                  <a:txBody>
                    <a:bodyPr/>
                    <a:lstStyle/>
                    <a:p>
                      <a:pPr algn="l" fontAlgn="ctr"/>
                      <a:r>
                        <a:rPr lang="en-US" sz="900" b="0" i="0" u="none" strike="noStrike">
                          <a:solidFill>
                            <a:srgbClr val="000000"/>
                          </a:solidFill>
                          <a:effectLst/>
                          <a:latin typeface="Calibri"/>
                        </a:rPr>
                        <a:t>wolverine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9"/>
                        </a:rPr>
                        <a:t>Wolverine, North American</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Gulo gulo luscus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n-NO" sz="900" b="0" i="0" u="none" strike="noStrike">
                          <a:solidFill>
                            <a:srgbClr val="000000"/>
                          </a:solidFill>
                          <a:effectLst/>
                          <a:latin typeface="Calibri"/>
                        </a:rPr>
                        <a:t>CA, CO, ID, MT, OR, UT, WA, WY</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530">
                <a:tc>
                  <a:txBody>
                    <a:bodyPr/>
                    <a:lstStyle/>
                    <a:p>
                      <a:pPr algn="l" fontAlgn="ctr"/>
                      <a:r>
                        <a:rPr lang="en-US" sz="900" b="0" i="0" u="none" strike="noStrike">
                          <a:solidFill>
                            <a:srgbClr val="000000"/>
                          </a:solidFill>
                          <a:effectLst/>
                          <a:latin typeface="Calibri"/>
                        </a:rPr>
                        <a:t>yellow-billed cuckoo</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10"/>
                        </a:rPr>
                        <a:t>Cuckoo, yellow-billed (Western U.S. DPS)</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Coccyzus americanus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AZ, CA, CO, ID, MT, NM, NV, OR, TX, UT, WA, WY</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R8</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768">
                <a:tc>
                  <a:txBody>
                    <a:bodyPr/>
                    <a:lstStyle/>
                    <a:p>
                      <a:pPr algn="l" fontAlgn="ctr"/>
                      <a:r>
                        <a:rPr lang="en-US" sz="900" b="0" i="0" u="none" strike="noStrike">
                          <a:solidFill>
                            <a:srgbClr val="000000"/>
                          </a:solidFill>
                          <a:effectLst/>
                          <a:latin typeface="Calibri"/>
                        </a:rPr>
                        <a:t>Gunnison sage-grouse</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5"/>
                        </a:rPr>
                        <a:t>Sage-grouse, Gunnison</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Centrocercus minimus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AZ, CO, NM, UT</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FLFCH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768">
                <a:tc>
                  <a:txBody>
                    <a:bodyPr/>
                    <a:lstStyle/>
                    <a:p>
                      <a:pPr algn="l" fontAlgn="ctr"/>
                      <a:r>
                        <a:rPr lang="en-US" sz="900" b="0" i="0" u="none" strike="noStrike">
                          <a:solidFill>
                            <a:srgbClr val="000000"/>
                          </a:solidFill>
                          <a:effectLst/>
                          <a:latin typeface="Calibri"/>
                        </a:rPr>
                        <a:t>Lesser prairie chicken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4"/>
                        </a:rPr>
                        <a:t>Prairie-chicken, lesser</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Tympanuchus pallidicinctus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900" b="0" i="0" u="none" strike="noStrike">
                          <a:solidFill>
                            <a:srgbClr val="000000"/>
                          </a:solidFill>
                          <a:effectLst/>
                          <a:latin typeface="Calibri"/>
                        </a:rPr>
                        <a:t>CO, KS, NM, OK, TX</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FL</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R2</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530">
                <a:tc>
                  <a:txBody>
                    <a:bodyPr/>
                    <a:lstStyle/>
                    <a:p>
                      <a:pPr algn="l" fontAlgn="ctr"/>
                      <a:r>
                        <a:rPr lang="en-US" sz="900" b="0" i="0" u="none" strike="noStrike" dirty="0">
                          <a:solidFill>
                            <a:srgbClr val="000000"/>
                          </a:solidFill>
                          <a:effectLst/>
                          <a:latin typeface="Calibri"/>
                        </a:rPr>
                        <a:t>Southwest Willow Flycatcher</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11"/>
                        </a:rPr>
                        <a:t>Southwest Willow Flycatcher</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Empidonax traillii extimus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AZ, CA, CO, NV, NM, TX, UT, MX</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rFCH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R2</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4293">
                <a:tc>
                  <a:txBody>
                    <a:bodyPr/>
                    <a:lstStyle/>
                    <a:p>
                      <a:pPr algn="l" fontAlgn="ctr"/>
                      <a:r>
                        <a:rPr lang="en-US" sz="900" b="0" i="0" u="none" strike="noStrike">
                          <a:solidFill>
                            <a:srgbClr val="000000"/>
                          </a:solidFill>
                          <a:effectLst/>
                          <a:latin typeface="Calibri"/>
                        </a:rPr>
                        <a:t>Canada Lynx</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12"/>
                        </a:rPr>
                        <a:t>Canada Lynx, New Mexico</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Lynx canadensis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 ID, ME, MI, MN, MT, NH, NY, OR, UT, VT, WA, WI, WY</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FY13</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4293">
                <a:tc>
                  <a:txBody>
                    <a:bodyPr/>
                    <a:lstStyle/>
                    <a:p>
                      <a:pPr algn="l" fontAlgn="ctr"/>
                      <a:r>
                        <a:rPr lang="en-US" sz="900" b="0" i="0" u="none" strike="noStrike">
                          <a:solidFill>
                            <a:srgbClr val="000000"/>
                          </a:solidFill>
                          <a:effectLst/>
                          <a:latin typeface="Calibri"/>
                        </a:rPr>
                        <a:t>Gunnison's prairie dog</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a:solidFill>
                            <a:srgbClr val="070BC1"/>
                          </a:solidFill>
                          <a:effectLst/>
                          <a:latin typeface="Calibri"/>
                          <a:hlinkClick r:id="rId13"/>
                        </a:rPr>
                        <a:t>Prairie dog, Gunnison’s (central and south-central CO, north-central NM SPR)</a:t>
                      </a:r>
                      <a:endParaRPr lang="en-US" sz="900" b="0" i="0" u="sng" strike="noStrike">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Cynomys gunnisoni</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 MN</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FY14</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R6</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768">
                <a:tc>
                  <a:txBody>
                    <a:bodyPr/>
                    <a:lstStyle/>
                    <a:p>
                      <a:pPr algn="l" fontAlgn="ctr"/>
                      <a:r>
                        <a:rPr lang="en-US" sz="900" b="0" i="0" u="none" strike="noStrike">
                          <a:solidFill>
                            <a:srgbClr val="000000"/>
                          </a:solidFill>
                          <a:effectLst/>
                          <a:latin typeface="Calibri"/>
                        </a:rPr>
                        <a:t>Rio Grande cutthroat</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sng" strike="noStrike" dirty="0">
                          <a:solidFill>
                            <a:srgbClr val="070BC1"/>
                          </a:solidFill>
                          <a:effectLst/>
                          <a:latin typeface="Calibri"/>
                          <a:hlinkClick r:id="rId14"/>
                        </a:rPr>
                        <a:t>Trout, Rio Grande cutthroat</a:t>
                      </a:r>
                      <a:endParaRPr lang="en-US" sz="900" b="0" i="0" u="sng" strike="noStrike" dirty="0">
                        <a:solidFill>
                          <a:srgbClr val="070BC1"/>
                        </a:solidFill>
                        <a:effectLst/>
                        <a:latin typeface="Calibri"/>
                      </a:endParaRP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1" u="none" strike="noStrike">
                          <a:solidFill>
                            <a:srgbClr val="000000"/>
                          </a:solidFill>
                          <a:effectLst/>
                          <a:latin typeface="Calibri"/>
                        </a:rPr>
                        <a:t>Oncorhynchus clarki virginalis</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 NM</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PLPCH</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1" u="none" strike="noStrike">
                          <a:solidFill>
                            <a:srgbClr val="FF0000"/>
                          </a:solidFill>
                          <a:effectLst/>
                          <a:latin typeface="Calibri"/>
                        </a:rPr>
                        <a:t>FY14</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R2</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5353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Sage-Grouse</a:t>
            </a:r>
            <a:endParaRPr lang="en-US" dirty="0"/>
          </a:p>
        </p:txBody>
      </p:sp>
      <p:sp>
        <p:nvSpPr>
          <p:cNvPr id="6" name="TextBox 5"/>
          <p:cNvSpPr txBox="1"/>
          <p:nvPr/>
        </p:nvSpPr>
        <p:spPr>
          <a:xfrm>
            <a:off x="459658" y="1327355"/>
            <a:ext cx="4645742" cy="2000548"/>
          </a:xfrm>
          <a:prstGeom prst="rect">
            <a:avLst/>
          </a:prstGeom>
          <a:noFill/>
        </p:spPr>
        <p:txBody>
          <a:bodyPr wrap="square" rtlCol="0">
            <a:spAutoFit/>
          </a:bodyPr>
          <a:lstStyle/>
          <a:p>
            <a:pPr marL="285750" lvl="0" indent="-285750">
              <a:buFont typeface="Arial" pitchFamily="34" charset="0"/>
              <a:buChar char="•"/>
            </a:pPr>
            <a:r>
              <a:rPr lang="en-US" dirty="0" smtClean="0"/>
              <a:t>C</a:t>
            </a:r>
            <a:r>
              <a:rPr lang="x-none" smtClean="0"/>
              <a:t>andidate</a:t>
            </a:r>
            <a:endParaRPr lang="en-US" dirty="0" smtClean="0"/>
          </a:p>
          <a:p>
            <a:pPr marL="285750" lvl="0" indent="-285750">
              <a:buFont typeface="Arial" pitchFamily="34" charset="0"/>
              <a:buChar char="•"/>
            </a:pPr>
            <a:r>
              <a:rPr lang="en-US" dirty="0" smtClean="0"/>
              <a:t>P</a:t>
            </a:r>
            <a:r>
              <a:rPr lang="x-none" smtClean="0"/>
              <a:t>roposed </a:t>
            </a:r>
            <a:r>
              <a:rPr lang="x-none"/>
              <a:t>listing and </a:t>
            </a:r>
            <a:r>
              <a:rPr lang="x-none" smtClean="0"/>
              <a:t>critical </a:t>
            </a:r>
            <a:r>
              <a:rPr lang="x-none"/>
              <a:t>habitat </a:t>
            </a:r>
            <a:r>
              <a:rPr lang="x-none" smtClean="0"/>
              <a:t>2015 </a:t>
            </a:r>
            <a:endParaRPr lang="en-US" dirty="0" smtClean="0"/>
          </a:p>
          <a:p>
            <a:pPr marL="285750" lvl="0" indent="-285750">
              <a:buFont typeface="Arial" pitchFamily="34" charset="0"/>
              <a:buChar char="•"/>
            </a:pPr>
            <a:r>
              <a:rPr lang="en-US" dirty="0" smtClean="0"/>
              <a:t>Final listing</a:t>
            </a:r>
            <a:r>
              <a:rPr lang="x-none" smtClean="0"/>
              <a:t> </a:t>
            </a:r>
            <a:r>
              <a:rPr lang="x-none"/>
              <a:t>and critical habitat </a:t>
            </a:r>
            <a:r>
              <a:rPr lang="x-none" smtClean="0"/>
              <a:t>2016 </a:t>
            </a:r>
            <a:endParaRPr lang="en-US" dirty="0" smtClean="0"/>
          </a:p>
          <a:p>
            <a:pPr lvl="0"/>
            <a:endParaRPr lang="en-US" sz="1400" dirty="0" smtClean="0"/>
          </a:p>
          <a:p>
            <a:endParaRPr lang="en-US" sz="1400" dirty="0"/>
          </a:p>
          <a:p>
            <a:endParaRPr lang="en-US" sz="1400" dirty="0" smtClean="0"/>
          </a:p>
          <a:p>
            <a:r>
              <a:rPr lang="en-US" sz="1400" dirty="0" smtClean="0"/>
              <a:t> </a:t>
            </a:r>
          </a:p>
          <a:p>
            <a:pPr marL="285750" indent="-285750">
              <a:buFont typeface="Arial" pitchFamily="34" charset="0"/>
              <a:buChar char="•"/>
            </a:pPr>
            <a:endParaRPr 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787" y="1360180"/>
            <a:ext cx="3360413" cy="5040620"/>
          </a:xfrm>
          <a:prstGeom prst="rect">
            <a:avLst/>
          </a:prstGeom>
        </p:spPr>
      </p:pic>
      <p:sp>
        <p:nvSpPr>
          <p:cNvPr id="8" name="Rectangle 7"/>
          <p:cNvSpPr/>
          <p:nvPr/>
        </p:nvSpPr>
        <p:spPr>
          <a:xfrm>
            <a:off x="5351787" y="6174504"/>
            <a:ext cx="3429000" cy="215444"/>
          </a:xfrm>
          <a:prstGeom prst="rect">
            <a:avLst/>
          </a:prstGeom>
        </p:spPr>
        <p:txBody>
          <a:bodyPr wrap="square">
            <a:spAutoFit/>
          </a:bodyPr>
          <a:lstStyle/>
          <a:p>
            <a:r>
              <a:rPr lang="en-US" sz="800" dirty="0">
                <a:solidFill>
                  <a:schemeClr val="bg1"/>
                </a:solidFill>
              </a:rPr>
              <a:t>http://www.fws.gov/mountain-prairie/species/birds/sagegrouse/</a:t>
            </a:r>
          </a:p>
        </p:txBody>
      </p:sp>
      <p:sp>
        <p:nvSpPr>
          <p:cNvPr id="9" name="Rectangle 8"/>
          <p:cNvSpPr/>
          <p:nvPr/>
        </p:nvSpPr>
        <p:spPr>
          <a:xfrm>
            <a:off x="762000" y="6338040"/>
            <a:ext cx="3403600" cy="261610"/>
          </a:xfrm>
          <a:prstGeom prst="rect">
            <a:avLst/>
          </a:prstGeom>
        </p:spPr>
        <p:txBody>
          <a:bodyPr wrap="square">
            <a:spAutoFit/>
          </a:bodyPr>
          <a:lstStyle/>
          <a:p>
            <a:pPr lvl="0"/>
            <a:r>
              <a:rPr lang="en-US" sz="1100" dirty="0"/>
              <a:t>http://www.fws.gov/nevada/videos/videos.html#sg</a:t>
            </a:r>
          </a:p>
        </p:txBody>
      </p:sp>
    </p:spTree>
    <p:extLst>
      <p:ext uri="{BB962C8B-B14F-4D97-AF65-F5344CB8AC3E}">
        <p14:creationId xmlns:p14="http://schemas.microsoft.com/office/powerpoint/2010/main" val="1711180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126162"/>
          </a:xfrm>
        </p:spPr>
        <p:txBody>
          <a:bodyPr/>
          <a:lstStyle/>
          <a:p>
            <a:endParaRPr lang="en-US" dirty="0"/>
          </a:p>
        </p:txBody>
      </p:sp>
      <p:pic>
        <p:nvPicPr>
          <p:cNvPr id="1128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610600" cy="665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127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l="5771" r="5839"/>
          <a:stretch/>
        </p:blipFill>
        <p:spPr>
          <a:xfrm>
            <a:off x="459658" y="1327355"/>
            <a:ext cx="8379542" cy="5266485"/>
          </a:xfrm>
          <a:prstGeom prst="rect">
            <a:avLst/>
          </a:prstGeom>
          <a:ln>
            <a:solidFill>
              <a:schemeClr val="tx1"/>
            </a:solidFill>
          </a:ln>
        </p:spPr>
      </p:pic>
      <p:sp>
        <p:nvSpPr>
          <p:cNvPr id="2" name="Title 1"/>
          <p:cNvSpPr>
            <a:spLocks noGrp="1"/>
          </p:cNvSpPr>
          <p:nvPr>
            <p:ph type="title"/>
          </p:nvPr>
        </p:nvSpPr>
        <p:spPr/>
        <p:txBody>
          <a:bodyPr/>
          <a:lstStyle/>
          <a:p>
            <a:r>
              <a:rPr lang="en-US" dirty="0" smtClean="0"/>
              <a:t>Taking Action</a:t>
            </a:r>
            <a:br>
              <a:rPr lang="en-US" dirty="0" smtClean="0"/>
            </a:br>
            <a:r>
              <a:rPr lang="en-US" sz="2000" dirty="0" smtClean="0"/>
              <a:t>Greater Sage-Grouse </a:t>
            </a:r>
            <a:endParaRPr lang="en-US" sz="2000" dirty="0"/>
          </a:p>
        </p:txBody>
      </p:sp>
      <p:sp>
        <p:nvSpPr>
          <p:cNvPr id="3" name="TextBox 2"/>
          <p:cNvSpPr txBox="1"/>
          <p:nvPr/>
        </p:nvSpPr>
        <p:spPr>
          <a:xfrm>
            <a:off x="459658" y="1327355"/>
            <a:ext cx="7846142" cy="3785652"/>
          </a:xfrm>
          <a:prstGeom prst="rect">
            <a:avLst/>
          </a:prstGeom>
          <a:noFill/>
        </p:spPr>
        <p:txBody>
          <a:bodyPr wrap="square" rtlCol="0">
            <a:spAutoFit/>
          </a:bodyPr>
          <a:lstStyle/>
          <a:p>
            <a:pPr marL="285750" indent="-285750">
              <a:buFont typeface="Arial" pitchFamily="34" charset="0"/>
              <a:buChar char="•"/>
            </a:pPr>
            <a:r>
              <a:rPr lang="en-US" sz="2400" dirty="0" smtClean="0"/>
              <a:t>Bureau of Land Management</a:t>
            </a:r>
          </a:p>
          <a:p>
            <a:pPr marL="285750" indent="-285750">
              <a:buFont typeface="Arial" pitchFamily="34" charset="0"/>
              <a:buChar char="•"/>
            </a:pPr>
            <a:r>
              <a:rPr lang="en-US" sz="2400" dirty="0" smtClean="0"/>
              <a:t>Colorado Department of Natural Resources</a:t>
            </a:r>
          </a:p>
          <a:p>
            <a:pPr marL="285750" indent="-285750">
              <a:buFont typeface="Arial" pitchFamily="34" charset="0"/>
              <a:buChar char="•"/>
            </a:pPr>
            <a:r>
              <a:rPr lang="en-US" sz="2400" dirty="0" smtClean="0"/>
              <a:t>Colorado Oil and Gas Conservation Commission</a:t>
            </a:r>
          </a:p>
          <a:p>
            <a:pPr marL="285750" indent="-285750">
              <a:buFont typeface="Arial" pitchFamily="34" charset="0"/>
              <a:buChar char="•"/>
            </a:pPr>
            <a:r>
              <a:rPr lang="en-US" sz="2400" dirty="0"/>
              <a:t>Colorado Parks and </a:t>
            </a:r>
            <a:r>
              <a:rPr lang="en-US" sz="2400" dirty="0" smtClean="0"/>
              <a:t>Wildlife</a:t>
            </a:r>
          </a:p>
          <a:p>
            <a:pPr lvl="1"/>
            <a:endParaRPr lang="en-US" sz="2400" dirty="0"/>
          </a:p>
          <a:p>
            <a:pPr marL="285750" indent="-285750">
              <a:buFont typeface="Arial" pitchFamily="34" charset="0"/>
              <a:buChar char="•"/>
            </a:pPr>
            <a:endParaRPr lang="en-US" sz="2400" dirty="0" smtClean="0"/>
          </a:p>
          <a:p>
            <a:endParaRPr lang="en-US" sz="2400" dirty="0"/>
          </a:p>
          <a:p>
            <a:endParaRPr lang="en-US" sz="2400" dirty="0" smtClean="0"/>
          </a:p>
          <a:p>
            <a:r>
              <a:rPr lang="en-US" sz="2400" dirty="0" smtClean="0"/>
              <a:t> </a:t>
            </a:r>
          </a:p>
          <a:p>
            <a:pPr marL="285750" indent="-285750">
              <a:buFont typeface="Arial" pitchFamily="34" charset="0"/>
              <a:buChar char="•"/>
            </a:pPr>
            <a:endParaRPr lang="en-US" sz="2400" dirty="0"/>
          </a:p>
        </p:txBody>
      </p:sp>
    </p:spTree>
    <p:extLst>
      <p:ext uri="{BB962C8B-B14F-4D97-AF65-F5344CB8AC3E}">
        <p14:creationId xmlns:p14="http://schemas.microsoft.com/office/powerpoint/2010/main" val="3450581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8788</TotalTime>
  <Words>2453</Words>
  <Application>Microsoft Office PowerPoint</Application>
  <PresentationFormat>On-screen Show (4:3)</PresentationFormat>
  <Paragraphs>315</Paragraphs>
  <Slides>22</Slides>
  <Notes>22</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ＭＳ Ｐゴシック</vt:lpstr>
      <vt:lpstr>Office Theme</vt:lpstr>
      <vt:lpstr>4_Office Theme</vt:lpstr>
      <vt:lpstr>Acrobat Document</vt:lpstr>
      <vt:lpstr>Wildlife Hot Topics in Colorado</vt:lpstr>
      <vt:lpstr>PowerPoint Presentation</vt:lpstr>
      <vt:lpstr>PowerPoint Presentation</vt:lpstr>
      <vt:lpstr>Endangered Species Act Basics</vt:lpstr>
      <vt:lpstr>Wildlife in the Forefront</vt:lpstr>
      <vt:lpstr>Improving ESA Implementation  </vt:lpstr>
      <vt:lpstr>Greater Sage-Grouse</vt:lpstr>
      <vt:lpstr>PowerPoint Presentation</vt:lpstr>
      <vt:lpstr>Taking Action Greater Sage-Grouse </vt:lpstr>
      <vt:lpstr>Colorado Habitat Exchange Greater Sage-Grouse</vt:lpstr>
      <vt:lpstr>Colorado Habitat Exchange Greater Sage-Grouse</vt:lpstr>
      <vt:lpstr>PowerPoint Presentation</vt:lpstr>
      <vt:lpstr>PowerPoint Presentation</vt:lpstr>
      <vt:lpstr>Lesser Prairie-Chicken</vt:lpstr>
      <vt:lpstr>PowerPoint Presentation</vt:lpstr>
      <vt:lpstr>Taking Action Lesser Prairie-Chicken </vt:lpstr>
      <vt:lpstr>Range-wide Conservation Plan Lesser Prairie-Chicken</vt:lpstr>
      <vt:lpstr>Gunnison Sage-Grouse</vt:lpstr>
      <vt:lpstr>PowerPoint Presentation</vt:lpstr>
      <vt:lpstr>Taking Action Gunnison Sage-Grouse</vt:lpstr>
      <vt:lpstr>Regulatory Assurances?</vt:lpstr>
      <vt:lpstr>Land Management and Business Decisions in an Uncertain Future</vt:lpstr>
    </vt:vector>
  </TitlesOfParts>
  <Company>Tetra 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Trung.Truong</dc:creator>
  <cp:lastModifiedBy> Porter, Elaine</cp:lastModifiedBy>
  <cp:revision>429</cp:revision>
  <dcterms:created xsi:type="dcterms:W3CDTF">2010-10-12T18:01:50Z</dcterms:created>
  <dcterms:modified xsi:type="dcterms:W3CDTF">2013-08-05T05:32:53Z</dcterms:modified>
</cp:coreProperties>
</file>